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4"/>
  </p:notesMasterIdLst>
  <p:sldIdLst>
    <p:sldId id="256" r:id="rId2"/>
    <p:sldId id="267" r:id="rId3"/>
    <p:sldId id="268" r:id="rId4"/>
    <p:sldId id="269" r:id="rId5"/>
    <p:sldId id="293" r:id="rId6"/>
    <p:sldId id="270" r:id="rId7"/>
    <p:sldId id="258" r:id="rId8"/>
    <p:sldId id="262" r:id="rId9"/>
    <p:sldId id="271" r:id="rId10"/>
    <p:sldId id="260" r:id="rId11"/>
    <p:sldId id="261" r:id="rId12"/>
    <p:sldId id="264" r:id="rId13"/>
    <p:sldId id="265" r:id="rId14"/>
    <p:sldId id="266" r:id="rId15"/>
    <p:sldId id="263" r:id="rId16"/>
    <p:sldId id="272" r:id="rId17"/>
    <p:sldId id="275" r:id="rId18"/>
    <p:sldId id="273" r:id="rId19"/>
    <p:sldId id="274" r:id="rId20"/>
    <p:sldId id="276" r:id="rId21"/>
    <p:sldId id="277" r:id="rId22"/>
    <p:sldId id="278" r:id="rId23"/>
    <p:sldId id="279" r:id="rId24"/>
    <p:sldId id="281" r:id="rId25"/>
    <p:sldId id="282" r:id="rId26"/>
    <p:sldId id="283" r:id="rId27"/>
    <p:sldId id="294" r:id="rId28"/>
    <p:sldId id="280" r:id="rId29"/>
    <p:sldId id="284" r:id="rId30"/>
    <p:sldId id="285" r:id="rId31"/>
    <p:sldId id="286" r:id="rId32"/>
    <p:sldId id="288" r:id="rId33"/>
    <p:sldId id="289" r:id="rId34"/>
    <p:sldId id="287" r:id="rId35"/>
    <p:sldId id="290" r:id="rId36"/>
    <p:sldId id="291" r:id="rId37"/>
    <p:sldId id="295" r:id="rId38"/>
    <p:sldId id="296" r:id="rId39"/>
    <p:sldId id="297" r:id="rId40"/>
    <p:sldId id="298" r:id="rId41"/>
    <p:sldId id="299" r:id="rId42"/>
    <p:sldId id="292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46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45" autoAdjust="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5A4263-A99D-41EF-8CBC-25F2E4F4F10E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A68BF5-7D95-4273-97DA-ABE9BD0CA0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898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5DD4C3-5F8D-4D1A-97CB-A64B7BDEEE1F}" type="slidenum">
              <a:rPr lang="en-US"/>
              <a:pPr/>
              <a:t>9</a:t>
            </a:fld>
            <a:endParaRPr lang="en-US"/>
          </a:p>
        </p:txBody>
      </p:sp>
      <p:sp>
        <p:nvSpPr>
          <p:cNvPr id="373762" name="Rectangle 7"/>
          <p:cNvSpPr txBox="1">
            <a:spLocks noGrp="1" noChangeArrowheads="1"/>
          </p:cNvSpPr>
          <p:nvPr/>
        </p:nvSpPr>
        <p:spPr bwMode="auto">
          <a:xfrm>
            <a:off x="3885010" y="8684684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031" tIns="46516" rIns="93031" bIns="46516" anchor="b"/>
          <a:lstStyle/>
          <a:p>
            <a:pPr algn="r" eaLnBrk="1" hangingPunct="1"/>
            <a:fld id="{E120BA6F-75BB-42DF-A633-26B509027EB7}" type="slidenum">
              <a:rPr lang="en-US" sz="1200"/>
              <a:pPr algn="r" eaLnBrk="1" hangingPunct="1"/>
              <a:t>9</a:t>
            </a:fld>
            <a:endParaRPr lang="en-US" sz="1200"/>
          </a:p>
        </p:txBody>
      </p:sp>
      <p:sp>
        <p:nvSpPr>
          <p:cNvPr id="373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3737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1"/>
            <a:ext cx="5486400" cy="4112684"/>
          </a:xfrm>
        </p:spPr>
        <p:txBody>
          <a:bodyPr lIns="93031" tIns="46516" rIns="93031" bIns="46516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819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EE482B8-D1A0-438F-A27F-CB148CD661BF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5146FD-5884-4E63-8DC2-D30D0BFB5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82B8-D1A0-438F-A27F-CB148CD661BF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146FD-5884-4E63-8DC2-D30D0BFB5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EE482B8-D1A0-438F-A27F-CB148CD661BF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95146FD-5884-4E63-8DC2-D30D0BFB5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82B8-D1A0-438F-A27F-CB148CD661BF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95146FD-5884-4E63-8DC2-D30D0BFB55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82B8-D1A0-438F-A27F-CB148CD661BF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95146FD-5884-4E63-8DC2-D30D0BFB55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EE482B8-D1A0-438F-A27F-CB148CD661BF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95146FD-5884-4E63-8DC2-D30D0BFB55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EE482B8-D1A0-438F-A27F-CB148CD661BF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95146FD-5884-4E63-8DC2-D30D0BFB55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82B8-D1A0-438F-A27F-CB148CD661BF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95146FD-5884-4E63-8DC2-D30D0BFB5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82B8-D1A0-438F-A27F-CB148CD661BF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5146FD-5884-4E63-8DC2-D30D0BFB5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82B8-D1A0-438F-A27F-CB148CD661BF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95146FD-5884-4E63-8DC2-D30D0BFB55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EE482B8-D1A0-438F-A27F-CB148CD661BF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95146FD-5884-4E63-8DC2-D30D0BFB55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EE482B8-D1A0-438F-A27F-CB148CD661BF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95146FD-5884-4E63-8DC2-D30D0BFB5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447800"/>
            <a:ext cx="7924800" cy="2743200"/>
          </a:xfrm>
        </p:spPr>
        <p:txBody>
          <a:bodyPr>
            <a:normAutofit/>
          </a:bodyPr>
          <a:lstStyle/>
          <a:p>
            <a:r>
              <a:rPr lang="en-US" sz="7200" dirty="0" smtClean="0"/>
              <a:t>Functions in c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153400" cy="990600"/>
          </a:xfrm>
        </p:spPr>
        <p:txBody>
          <a:bodyPr/>
          <a:lstStyle/>
          <a:p>
            <a:r>
              <a:rPr lang="en-US" dirty="0" smtClean="0"/>
              <a:t>Function Prototype Declaration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537448" cy="4953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 general form of  function declaration statement is as follows:  </a:t>
            </a:r>
          </a:p>
          <a:p>
            <a:pPr algn="ctr">
              <a:buFont typeface="Arial" charset="0"/>
              <a:buNone/>
            </a:pPr>
            <a:r>
              <a:rPr lang="en-US" sz="2800" dirty="0" err="1" smtClean="0">
                <a:solidFill>
                  <a:srgbClr val="FF0000"/>
                </a:solidFill>
              </a:rPr>
              <a:t>return_data_type</a:t>
            </a:r>
            <a:r>
              <a:rPr lang="en-US" sz="2800" dirty="0" smtClean="0">
                <a:solidFill>
                  <a:srgbClr val="FF0000"/>
                </a:solidFill>
              </a:rPr>
              <a:t>  </a:t>
            </a:r>
            <a:r>
              <a:rPr lang="en-US" sz="2800" dirty="0" err="1" smtClean="0">
                <a:solidFill>
                  <a:srgbClr val="FF0000"/>
                </a:solidFill>
              </a:rPr>
              <a:t>function_name</a:t>
            </a:r>
            <a:r>
              <a:rPr lang="en-US" sz="2800" dirty="0" smtClean="0">
                <a:solidFill>
                  <a:srgbClr val="FF0000"/>
                </a:solidFill>
              </a:rPr>
              <a:t> (</a:t>
            </a:r>
            <a:r>
              <a:rPr lang="en-US" sz="2800" dirty="0" err="1" smtClean="0">
                <a:solidFill>
                  <a:srgbClr val="FF0000"/>
                </a:solidFill>
              </a:rPr>
              <a:t>data_type</a:t>
            </a:r>
            <a:r>
              <a:rPr lang="en-US" sz="2800" dirty="0" smtClean="0">
                <a:solidFill>
                  <a:srgbClr val="FF0000"/>
                </a:solidFill>
              </a:rPr>
              <a:t> variable1,...);</a:t>
            </a:r>
          </a:p>
          <a:p>
            <a:pPr algn="just">
              <a:buFont typeface="Arial" charset="0"/>
              <a:buNone/>
            </a:pPr>
            <a:r>
              <a:rPr lang="en-US" dirty="0" err="1" smtClean="0">
                <a:solidFill>
                  <a:srgbClr val="8A464C"/>
                </a:solidFill>
              </a:rPr>
              <a:t>Eg</a:t>
            </a:r>
            <a:r>
              <a:rPr lang="en-US" dirty="0" smtClean="0">
                <a:solidFill>
                  <a:srgbClr val="8A464C"/>
                </a:solidFill>
              </a:rPr>
              <a:t>:-		void sum();			</a:t>
            </a:r>
            <a:r>
              <a:rPr lang="en-US" dirty="0" err="1" smtClean="0">
                <a:solidFill>
                  <a:srgbClr val="8A464C"/>
                </a:solidFill>
              </a:rPr>
              <a:t>int</a:t>
            </a:r>
            <a:r>
              <a:rPr lang="en-US" dirty="0" smtClean="0">
                <a:solidFill>
                  <a:srgbClr val="8A464C"/>
                </a:solidFill>
              </a:rPr>
              <a:t> sum();</a:t>
            </a:r>
          </a:p>
          <a:p>
            <a:pPr algn="just">
              <a:buFont typeface="Arial" charset="0"/>
              <a:buNone/>
            </a:pPr>
            <a:r>
              <a:rPr lang="en-US" dirty="0" smtClean="0">
                <a:solidFill>
                  <a:srgbClr val="8A464C"/>
                </a:solidFill>
              </a:rPr>
              <a:t>		</a:t>
            </a:r>
            <a:r>
              <a:rPr lang="en-US" dirty="0" err="1" smtClean="0">
                <a:solidFill>
                  <a:srgbClr val="8A464C"/>
                </a:solidFill>
              </a:rPr>
              <a:t>int</a:t>
            </a:r>
            <a:r>
              <a:rPr lang="en-US" dirty="0" smtClean="0">
                <a:solidFill>
                  <a:srgbClr val="8A464C"/>
                </a:solidFill>
              </a:rPr>
              <a:t> sum(</a:t>
            </a:r>
            <a:r>
              <a:rPr lang="en-US" dirty="0" err="1" smtClean="0">
                <a:solidFill>
                  <a:srgbClr val="8A464C"/>
                </a:solidFill>
              </a:rPr>
              <a:t>int</a:t>
            </a:r>
            <a:r>
              <a:rPr lang="en-US" dirty="0" smtClean="0">
                <a:solidFill>
                  <a:srgbClr val="8A464C"/>
                </a:solidFill>
              </a:rPr>
              <a:t> </a:t>
            </a:r>
            <a:r>
              <a:rPr lang="en-US" dirty="0" err="1" smtClean="0">
                <a:solidFill>
                  <a:srgbClr val="8A464C"/>
                </a:solidFill>
              </a:rPr>
              <a:t>a,int</a:t>
            </a:r>
            <a:r>
              <a:rPr lang="en-US" dirty="0" smtClean="0">
                <a:solidFill>
                  <a:srgbClr val="8A464C"/>
                </a:solidFill>
              </a:rPr>
              <a:t> b); 		void sum(</a:t>
            </a:r>
            <a:r>
              <a:rPr lang="en-US" dirty="0" err="1" smtClean="0">
                <a:solidFill>
                  <a:srgbClr val="8A464C"/>
                </a:solidFill>
              </a:rPr>
              <a:t>int</a:t>
            </a:r>
            <a:r>
              <a:rPr lang="en-US" dirty="0" smtClean="0">
                <a:solidFill>
                  <a:srgbClr val="8A464C"/>
                </a:solidFill>
              </a:rPr>
              <a:t> </a:t>
            </a:r>
            <a:r>
              <a:rPr lang="en-US" dirty="0" err="1" smtClean="0">
                <a:solidFill>
                  <a:srgbClr val="8A464C"/>
                </a:solidFill>
              </a:rPr>
              <a:t>a,int</a:t>
            </a:r>
            <a:r>
              <a:rPr lang="en-US" dirty="0" smtClean="0">
                <a:solidFill>
                  <a:srgbClr val="8A464C"/>
                </a:solidFill>
              </a:rPr>
              <a:t> b);</a:t>
            </a:r>
          </a:p>
          <a:p>
            <a:pPr algn="ctr">
              <a:buFont typeface="Arial" charset="0"/>
              <a:buNone/>
            </a:pPr>
            <a:r>
              <a:rPr lang="en-US" dirty="0" smtClean="0"/>
              <a:t>Or</a:t>
            </a:r>
          </a:p>
          <a:p>
            <a:pPr algn="ctr">
              <a:buFont typeface="Arial" charset="0"/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return_data_type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function_name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dirty="0" err="1" smtClean="0">
                <a:solidFill>
                  <a:srgbClr val="FF0000"/>
                </a:solidFill>
              </a:rPr>
              <a:t>data_type_list</a:t>
            </a:r>
            <a:r>
              <a:rPr lang="en-US" dirty="0" smtClean="0">
                <a:solidFill>
                  <a:srgbClr val="FF0000"/>
                </a:solidFill>
              </a:rPr>
              <a:t>);</a:t>
            </a:r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		</a:t>
            </a:r>
            <a:r>
              <a:rPr lang="en-US" dirty="0" err="1" smtClean="0">
                <a:solidFill>
                  <a:srgbClr val="8A464C"/>
                </a:solidFill>
              </a:rPr>
              <a:t>eg</a:t>
            </a:r>
            <a:r>
              <a:rPr lang="en-US" dirty="0" smtClean="0">
                <a:solidFill>
                  <a:srgbClr val="8A464C"/>
                </a:solidFill>
              </a:rPr>
              <a:t>:- </a:t>
            </a:r>
            <a:r>
              <a:rPr lang="en-US" dirty="0" err="1" smtClean="0">
                <a:solidFill>
                  <a:srgbClr val="8A464C"/>
                </a:solidFill>
              </a:rPr>
              <a:t>int</a:t>
            </a:r>
            <a:r>
              <a:rPr lang="en-US" dirty="0" smtClean="0">
                <a:solidFill>
                  <a:srgbClr val="8A464C"/>
                </a:solidFill>
              </a:rPr>
              <a:t> sum(</a:t>
            </a:r>
            <a:r>
              <a:rPr lang="en-US" dirty="0" err="1" smtClean="0">
                <a:solidFill>
                  <a:srgbClr val="8A464C"/>
                </a:solidFill>
              </a:rPr>
              <a:t>int</a:t>
            </a:r>
            <a:r>
              <a:rPr lang="en-US" dirty="0" smtClean="0">
                <a:solidFill>
                  <a:srgbClr val="8A464C"/>
                </a:solidFill>
              </a:rPr>
              <a:t>, </a:t>
            </a:r>
            <a:r>
              <a:rPr lang="en-US" dirty="0" err="1" smtClean="0">
                <a:solidFill>
                  <a:srgbClr val="8A464C"/>
                </a:solidFill>
              </a:rPr>
              <a:t>int</a:t>
            </a:r>
            <a:r>
              <a:rPr lang="en-US" dirty="0" smtClean="0">
                <a:solidFill>
                  <a:srgbClr val="8A464C"/>
                </a:solidFill>
              </a:rPr>
              <a:t>);</a:t>
            </a:r>
          </a:p>
          <a:p>
            <a:r>
              <a:rPr lang="en-US" dirty="0" smtClean="0"/>
              <a:t>Functions can be declared before main() or inside main function but not after main().	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Prototype Declaration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function_name</a:t>
            </a:r>
            <a:r>
              <a:rPr lang="en-US" sz="2400" dirty="0" smtClean="0">
                <a:solidFill>
                  <a:srgbClr val="FF0000"/>
                </a:solidFill>
              </a:rPr>
              <a:t> :</a:t>
            </a:r>
          </a:p>
          <a:p>
            <a:pPr lvl="2"/>
            <a:r>
              <a:rPr lang="en-US" dirty="0" smtClean="0"/>
              <a:t>This is the name given to the function</a:t>
            </a:r>
          </a:p>
          <a:p>
            <a:pPr lvl="2"/>
            <a:r>
              <a:rPr lang="en-US" dirty="0" smtClean="0"/>
              <a:t>it follows the same naming rules as that for any valid variable in C.</a:t>
            </a:r>
          </a:p>
          <a:p>
            <a:endParaRPr lang="en-US" sz="2400" dirty="0" smtClean="0"/>
          </a:p>
          <a:p>
            <a:r>
              <a:rPr lang="en-US" sz="2400" dirty="0" err="1" smtClean="0">
                <a:solidFill>
                  <a:srgbClr val="FF0000"/>
                </a:solidFill>
              </a:rPr>
              <a:t>return_data_type</a:t>
            </a:r>
            <a:r>
              <a:rPr lang="en-US" sz="2400" dirty="0" smtClean="0">
                <a:solidFill>
                  <a:srgbClr val="FF0000"/>
                </a:solidFill>
              </a:rPr>
              <a:t>:</a:t>
            </a:r>
          </a:p>
          <a:p>
            <a:pPr lvl="2"/>
            <a:r>
              <a:rPr lang="en-US" dirty="0" smtClean="0"/>
              <a:t> This specifies the type of data given back to the calling construct by the function after it executes its specific task.</a:t>
            </a:r>
          </a:p>
          <a:p>
            <a:endParaRPr lang="en-US" sz="2400" dirty="0" smtClean="0"/>
          </a:p>
          <a:p>
            <a:r>
              <a:rPr lang="en-US" sz="2400" dirty="0" err="1" smtClean="0">
                <a:solidFill>
                  <a:srgbClr val="FF0000"/>
                </a:solidFill>
              </a:rPr>
              <a:t>data_type_list</a:t>
            </a:r>
            <a:r>
              <a:rPr lang="en-US" sz="2400" dirty="0" smtClean="0">
                <a:solidFill>
                  <a:srgbClr val="FF0000"/>
                </a:solidFill>
              </a:rPr>
              <a:t>:</a:t>
            </a:r>
          </a:p>
          <a:p>
            <a:pPr lvl="2"/>
            <a:r>
              <a:rPr lang="en-US" dirty="0" smtClean="0"/>
              <a:t>This list specifies the data type of each of the variables.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3962400"/>
            <a:ext cx="3505200" cy="2427766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n-US" dirty="0" err="1" smtClean="0"/>
              <a:t>Eg</a:t>
            </a:r>
            <a:r>
              <a:rPr lang="en-US" dirty="0" smtClean="0"/>
              <a:t>:- 	</a:t>
            </a:r>
            <a:r>
              <a:rPr lang="en-US" dirty="0" err="1" smtClean="0"/>
              <a:t>int</a:t>
            </a:r>
            <a:r>
              <a:rPr lang="en-US" dirty="0" smtClean="0"/>
              <a:t> sum(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a,int</a:t>
            </a:r>
            <a:r>
              <a:rPr lang="en-US" dirty="0" smtClean="0"/>
              <a:t> b)</a:t>
            </a:r>
          </a:p>
          <a:p>
            <a:pPr algn="just">
              <a:buNone/>
            </a:pPr>
            <a:r>
              <a:rPr lang="en-US" dirty="0" smtClean="0"/>
              <a:t>		{</a:t>
            </a:r>
          </a:p>
          <a:p>
            <a:pPr algn="just">
              <a:buNone/>
            </a:pPr>
            <a:r>
              <a:rPr lang="en-US" dirty="0" smtClean="0"/>
              <a:t>			</a:t>
            </a:r>
            <a:r>
              <a:rPr lang="en-US" dirty="0" err="1" smtClean="0"/>
              <a:t>int</a:t>
            </a:r>
            <a:r>
              <a:rPr lang="en-US" dirty="0" smtClean="0"/>
              <a:t> c;</a:t>
            </a:r>
          </a:p>
          <a:p>
            <a:pPr algn="just">
              <a:buNone/>
            </a:pPr>
            <a:r>
              <a:rPr lang="en-US" dirty="0" smtClean="0"/>
              <a:t>			c=</a:t>
            </a:r>
            <a:r>
              <a:rPr lang="en-US" dirty="0" err="1" smtClean="0"/>
              <a:t>a+b</a:t>
            </a:r>
            <a:r>
              <a:rPr lang="en-US" dirty="0" smtClean="0"/>
              <a:t>;</a:t>
            </a:r>
          </a:p>
          <a:p>
            <a:pPr algn="just">
              <a:buNone/>
            </a:pPr>
            <a:r>
              <a:rPr lang="en-US" dirty="0" smtClean="0"/>
              <a:t>			return c;</a:t>
            </a:r>
          </a:p>
          <a:p>
            <a:pPr algn="just">
              <a:buNone/>
            </a:pPr>
            <a:r>
              <a:rPr lang="en-US" dirty="0" smtClean="0"/>
              <a:t>		}</a:t>
            </a:r>
          </a:p>
          <a:p>
            <a:pPr algn="just">
              <a:buNone/>
            </a:pPr>
            <a:endParaRPr lang="en-US" dirty="0" smtClean="0"/>
          </a:p>
          <a:p>
            <a:pPr lvl="1" algn="just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114800" y="3962400"/>
            <a:ext cx="4692501" cy="2427766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8A464C"/>
                </a:solidFill>
              </a:rPr>
              <a:t>	</a:t>
            </a:r>
            <a:r>
              <a:rPr lang="en-US" dirty="0" smtClean="0"/>
              <a:t>void sum(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x,int</a:t>
            </a:r>
            <a:r>
              <a:rPr lang="en-US" dirty="0" smtClean="0"/>
              <a:t> y)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int</a:t>
            </a:r>
            <a:r>
              <a:rPr lang="en-US" dirty="0" smtClean="0"/>
              <a:t> z;</a:t>
            </a:r>
          </a:p>
          <a:p>
            <a:pPr>
              <a:buNone/>
            </a:pPr>
            <a:r>
              <a:rPr lang="en-US" dirty="0" smtClean="0"/>
              <a:t>		z=</a:t>
            </a:r>
            <a:r>
              <a:rPr lang="en-US" dirty="0" err="1" smtClean="0"/>
              <a:t>x+y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(“sum of %d &amp; %d = %d ”,</a:t>
            </a:r>
            <a:r>
              <a:rPr lang="en-US" dirty="0" err="1" smtClean="0"/>
              <a:t>x,y,z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1447800"/>
            <a:ext cx="85344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Function definition is a block of code which specifies the objective of the function.</a:t>
            </a:r>
          </a:p>
          <a:p>
            <a:pPr algn="just"/>
            <a:r>
              <a:rPr lang="en-US" sz="2000" dirty="0" smtClean="0"/>
              <a:t>General form of Function definition is:-</a:t>
            </a:r>
          </a:p>
          <a:p>
            <a:pPr algn="just">
              <a:buNone/>
            </a:pPr>
            <a:r>
              <a:rPr lang="en-US" sz="2400" dirty="0" err="1" smtClean="0">
                <a:solidFill>
                  <a:srgbClr val="FF0000"/>
                </a:solidFill>
              </a:rPr>
              <a:t>return_data_type</a:t>
            </a:r>
            <a:r>
              <a:rPr lang="en-US" sz="2400" dirty="0" smtClean="0">
                <a:solidFill>
                  <a:srgbClr val="FF0000"/>
                </a:solidFill>
              </a:rPr>
              <a:t>  </a:t>
            </a:r>
            <a:r>
              <a:rPr lang="en-US" sz="2400" dirty="0" err="1" smtClean="0">
                <a:solidFill>
                  <a:srgbClr val="FF0000"/>
                </a:solidFill>
              </a:rPr>
              <a:t>function_name</a:t>
            </a:r>
            <a:r>
              <a:rPr lang="en-US" sz="2400" dirty="0" smtClean="0">
                <a:solidFill>
                  <a:srgbClr val="FF0000"/>
                </a:solidFill>
              </a:rPr>
              <a:t> (</a:t>
            </a:r>
            <a:r>
              <a:rPr lang="en-US" sz="2400" dirty="0" err="1" smtClean="0">
                <a:solidFill>
                  <a:srgbClr val="FF0000"/>
                </a:solidFill>
              </a:rPr>
              <a:t>data_type</a:t>
            </a:r>
            <a:r>
              <a:rPr lang="en-US" sz="2400" dirty="0" smtClean="0">
                <a:solidFill>
                  <a:srgbClr val="FF0000"/>
                </a:solidFill>
              </a:rPr>
              <a:t> variable1,...)</a:t>
            </a:r>
          </a:p>
          <a:p>
            <a:pPr algn="just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{</a:t>
            </a:r>
          </a:p>
          <a:p>
            <a:pPr algn="just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//body of function</a:t>
            </a:r>
          </a:p>
          <a:p>
            <a:pPr algn="just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7924800" cy="4572000"/>
          </a:xfrm>
        </p:spPr>
        <p:txBody>
          <a:bodyPr/>
          <a:lstStyle/>
          <a:p>
            <a:pPr algn="just"/>
            <a:r>
              <a:rPr lang="en-US" dirty="0" smtClean="0"/>
              <a:t>Arguments in function definition are called as formal arguments</a:t>
            </a:r>
          </a:p>
          <a:p>
            <a:pPr algn="just"/>
            <a:r>
              <a:rPr lang="en-US" dirty="0" err="1" smtClean="0"/>
              <a:t>Return_type</a:t>
            </a:r>
            <a:r>
              <a:rPr lang="en-US" dirty="0" smtClean="0"/>
              <a:t>, name and number and type of arguments must be same in function declaration, function definition as well as in function call.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3352799"/>
            <a:ext cx="3886200" cy="2808767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>
              <a:buNone/>
            </a:pPr>
            <a:r>
              <a:rPr lang="en-US" dirty="0" smtClean="0"/>
              <a:t>void main()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s=sum(10,15);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(“sum=%</a:t>
            </a:r>
            <a:r>
              <a:rPr lang="en-US" dirty="0" err="1" smtClean="0"/>
              <a:t>d”,s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44901" y="3352799"/>
            <a:ext cx="3886200" cy="2808767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>
              <a:buNone/>
            </a:pPr>
            <a:r>
              <a:rPr lang="en-US" dirty="0" smtClean="0"/>
              <a:t>void main()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sum(10,15);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1447800"/>
            <a:ext cx="815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general form of function call are:</a:t>
            </a:r>
          </a:p>
          <a:p>
            <a:r>
              <a:rPr lang="en-US" sz="2400" dirty="0" err="1" smtClean="0">
                <a:solidFill>
                  <a:srgbClr val="FF0000"/>
                </a:solidFill>
              </a:rPr>
              <a:t>Return_data_type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var</a:t>
            </a:r>
            <a:r>
              <a:rPr lang="en-US" sz="2400" dirty="0" smtClean="0">
                <a:solidFill>
                  <a:srgbClr val="FF0000"/>
                </a:solidFill>
              </a:rPr>
              <a:t>=</a:t>
            </a:r>
            <a:r>
              <a:rPr lang="en-US" sz="2400" dirty="0" err="1" smtClean="0">
                <a:solidFill>
                  <a:srgbClr val="FF0000"/>
                </a:solidFill>
              </a:rPr>
              <a:t>functin_name</a:t>
            </a:r>
            <a:r>
              <a:rPr lang="en-US" sz="2400" dirty="0" smtClean="0">
                <a:solidFill>
                  <a:srgbClr val="FF0000"/>
                </a:solidFill>
              </a:rPr>
              <a:t>(var1,var2,…..);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Or</a:t>
            </a:r>
          </a:p>
          <a:p>
            <a:r>
              <a:rPr lang="en-US" sz="2400" dirty="0" err="1" smtClean="0">
                <a:solidFill>
                  <a:srgbClr val="FF0000"/>
                </a:solidFill>
              </a:rPr>
              <a:t>functin_name</a:t>
            </a:r>
            <a:r>
              <a:rPr lang="en-US" sz="2400" dirty="0" smtClean="0">
                <a:solidFill>
                  <a:srgbClr val="FF0000"/>
                </a:solidFill>
              </a:rPr>
              <a:t>(var1,var2,…..);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Var1, var2 etc are called as </a:t>
            </a:r>
            <a:r>
              <a:rPr lang="en-US" sz="2400" smtClean="0"/>
              <a:t>actual arguments.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Rules for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IN" sz="3200" dirty="0" smtClean="0"/>
              <a:t>The number of parameters in the actual and formal parameter lists must be consistent.</a:t>
            </a:r>
          </a:p>
          <a:p>
            <a:pPr algn="just"/>
            <a:r>
              <a:rPr lang="en-IN" sz="3200" dirty="0" smtClean="0"/>
              <a:t>Parameter association in C is </a:t>
            </a:r>
            <a:r>
              <a:rPr lang="en-IN" sz="3200" i="1" dirty="0" smtClean="0"/>
              <a:t>positional</a:t>
            </a:r>
            <a:r>
              <a:rPr lang="en-IN" sz="3200" dirty="0" smtClean="0"/>
              <a:t>.</a:t>
            </a:r>
          </a:p>
          <a:p>
            <a:pPr algn="just"/>
            <a:r>
              <a:rPr lang="en-IN" sz="3200" dirty="0" smtClean="0"/>
              <a:t>Actual parameters and formal parameters must be of compatible data types.</a:t>
            </a:r>
          </a:p>
          <a:p>
            <a:pPr algn="just"/>
            <a:r>
              <a:rPr lang="en-IN" sz="3200" dirty="0" smtClean="0"/>
              <a:t>Actual (input) parameters may be a variable, constant, or any expression matching the type of the corresponding formal parameter.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argument, returns nothing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algn="just">
              <a:buFont typeface="Arial" charset="0"/>
              <a:buNone/>
            </a:pPr>
            <a:r>
              <a:rPr lang="en-US" dirty="0" smtClean="0"/>
              <a:t>void sum();	</a:t>
            </a:r>
          </a:p>
          <a:p>
            <a:pPr algn="just">
              <a:buFont typeface="Arial" charset="0"/>
              <a:buNone/>
            </a:pPr>
            <a:endParaRPr lang="en-US" dirty="0" smtClean="0">
              <a:solidFill>
                <a:srgbClr val="8A464C"/>
              </a:solidFill>
            </a:endParaRPr>
          </a:p>
          <a:p>
            <a:pPr>
              <a:buNone/>
            </a:pPr>
            <a:r>
              <a:rPr lang="en-US" dirty="0" smtClean="0"/>
              <a:t>void main()</a:t>
            </a:r>
          </a:p>
          <a:p>
            <a:pPr>
              <a:buNone/>
            </a:pPr>
            <a:r>
              <a:rPr lang="en-US" dirty="0" smtClean="0"/>
              <a:t>{ 	</a:t>
            </a:r>
          </a:p>
          <a:p>
            <a:pPr>
              <a:buNone/>
            </a:pPr>
            <a:r>
              <a:rPr lang="en-US" dirty="0" smtClean="0"/>
              <a:t>	sum();	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 algn="just">
              <a:buFont typeface="Arial" charset="0"/>
              <a:buNone/>
            </a:pPr>
            <a:endParaRPr lang="en-US" dirty="0" smtClean="0">
              <a:solidFill>
                <a:srgbClr val="8A464C"/>
              </a:solidFill>
            </a:endParaRPr>
          </a:p>
          <a:p>
            <a:pPr algn="just">
              <a:buFont typeface="Arial" charset="0"/>
              <a:buNone/>
            </a:pPr>
            <a:r>
              <a:rPr lang="en-US" dirty="0" smtClean="0">
                <a:solidFill>
                  <a:srgbClr val="8A464C"/>
                </a:solidFill>
              </a:rPr>
              <a:t>		</a:t>
            </a:r>
          </a:p>
          <a:p>
            <a:pPr algn="just">
              <a:buFont typeface="Arial" charset="0"/>
              <a:buNone/>
            </a:pPr>
            <a:r>
              <a:rPr lang="en-US" dirty="0" smtClean="0">
                <a:solidFill>
                  <a:srgbClr val="8A464C"/>
                </a:solidFill>
              </a:rPr>
              <a:t>			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void sum()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int</a:t>
            </a:r>
            <a:r>
              <a:rPr lang="en-US" dirty="0" smtClean="0"/>
              <a:t> x, y, z;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(“enter two no’s”);</a:t>
            </a:r>
          </a:p>
          <a:p>
            <a:pPr>
              <a:buNone/>
            </a:pPr>
            <a:r>
              <a:rPr lang="en-US" dirty="0" err="1" smtClean="0"/>
              <a:t>scanf</a:t>
            </a:r>
            <a:r>
              <a:rPr lang="en-US" dirty="0" smtClean="0"/>
              <a:t>(“%</a:t>
            </a:r>
            <a:r>
              <a:rPr lang="en-US" dirty="0" err="1" smtClean="0"/>
              <a:t>d%d”,&amp;x,&amp;y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	z=</a:t>
            </a:r>
            <a:r>
              <a:rPr lang="en-US" dirty="0" err="1" smtClean="0"/>
              <a:t>x+y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(“sum of %d &amp; %d = %d ”,</a:t>
            </a:r>
            <a:r>
              <a:rPr lang="en-US" dirty="0" err="1" smtClean="0"/>
              <a:t>x,y,z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arguments, returns nothing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void sum(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a,int</a:t>
            </a:r>
            <a:r>
              <a:rPr lang="en-US" dirty="0" smtClean="0"/>
              <a:t> b);</a:t>
            </a:r>
          </a:p>
          <a:p>
            <a:pPr>
              <a:buNone/>
            </a:pPr>
            <a:r>
              <a:rPr lang="en-US" dirty="0" smtClean="0"/>
              <a:t>void main()</a:t>
            </a:r>
          </a:p>
          <a:p>
            <a:pPr>
              <a:buNone/>
            </a:pPr>
            <a:r>
              <a:rPr lang="en-US" dirty="0" smtClean="0"/>
              <a:t>{ 	</a:t>
            </a:r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a,b,c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(“enter two no’s”);</a:t>
            </a:r>
          </a:p>
          <a:p>
            <a:pPr>
              <a:buNone/>
            </a:pPr>
            <a:r>
              <a:rPr lang="en-US" dirty="0" err="1" smtClean="0"/>
              <a:t>scanf</a:t>
            </a:r>
            <a:r>
              <a:rPr lang="en-US" dirty="0" smtClean="0"/>
              <a:t>(“%</a:t>
            </a:r>
            <a:r>
              <a:rPr lang="en-US" dirty="0" err="1" smtClean="0"/>
              <a:t>d%d”,&amp;a,&amp;b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sum(</a:t>
            </a:r>
            <a:r>
              <a:rPr lang="en-US" dirty="0" err="1" smtClean="0"/>
              <a:t>a,b</a:t>
            </a:r>
            <a:r>
              <a:rPr lang="en-US" dirty="0" smtClean="0"/>
              <a:t>);	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void sum(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x,int</a:t>
            </a:r>
            <a:r>
              <a:rPr lang="en-US" dirty="0" smtClean="0"/>
              <a:t> y)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int</a:t>
            </a:r>
            <a:r>
              <a:rPr lang="en-US" dirty="0" smtClean="0"/>
              <a:t> z;</a:t>
            </a:r>
          </a:p>
          <a:p>
            <a:pPr>
              <a:buNone/>
            </a:pPr>
            <a:r>
              <a:rPr lang="en-US" dirty="0" smtClean="0"/>
              <a:t>		z=</a:t>
            </a:r>
            <a:r>
              <a:rPr lang="en-US" dirty="0" err="1" smtClean="0"/>
              <a:t>x+y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(“sum of %d &amp; %d = %d ”,</a:t>
            </a:r>
            <a:r>
              <a:rPr lang="en-US" dirty="0" err="1" smtClean="0"/>
              <a:t>x,y,z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without argument and returns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sum();</a:t>
            </a:r>
          </a:p>
          <a:p>
            <a:pPr>
              <a:buNone/>
            </a:pPr>
            <a:r>
              <a:rPr lang="en-US" dirty="0" smtClean="0"/>
              <a:t>void main()</a:t>
            </a:r>
          </a:p>
          <a:p>
            <a:pPr>
              <a:buNone/>
            </a:pPr>
            <a:r>
              <a:rPr lang="en-US" dirty="0" smtClean="0"/>
              <a:t>{ 	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c=sum();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(“sum=%</a:t>
            </a:r>
            <a:r>
              <a:rPr lang="en-US" dirty="0" err="1" smtClean="0"/>
              <a:t>d”,c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8A464C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sum()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x, y, z;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(“enter two no’s”);</a:t>
            </a:r>
          </a:p>
          <a:p>
            <a:pPr>
              <a:buNone/>
            </a:pPr>
            <a:r>
              <a:rPr lang="en-US" dirty="0" err="1" smtClean="0"/>
              <a:t>scanf</a:t>
            </a:r>
            <a:r>
              <a:rPr lang="en-US" dirty="0" smtClean="0"/>
              <a:t>(“%</a:t>
            </a:r>
            <a:r>
              <a:rPr lang="en-US" dirty="0" err="1" smtClean="0"/>
              <a:t>d%d”,&amp;x,&amp;y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	z=</a:t>
            </a:r>
            <a:r>
              <a:rPr lang="en-US" dirty="0" err="1" smtClean="0"/>
              <a:t>x+y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return z;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argument &amp; returns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sum(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a,int</a:t>
            </a:r>
            <a:r>
              <a:rPr lang="en-US" dirty="0" smtClean="0"/>
              <a:t> b); 	</a:t>
            </a:r>
          </a:p>
          <a:p>
            <a:pPr>
              <a:buNone/>
            </a:pPr>
            <a:r>
              <a:rPr lang="en-US" dirty="0" smtClean="0"/>
              <a:t>void main()</a:t>
            </a:r>
          </a:p>
          <a:p>
            <a:pPr>
              <a:buNone/>
            </a:pPr>
            <a:r>
              <a:rPr lang="en-US" dirty="0" smtClean="0"/>
              <a:t>{ 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a,b,c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(“enter two no’s”);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scanf</a:t>
            </a:r>
            <a:r>
              <a:rPr lang="en-US" dirty="0" smtClean="0"/>
              <a:t>(“%</a:t>
            </a:r>
            <a:r>
              <a:rPr lang="en-US" dirty="0" err="1" smtClean="0"/>
              <a:t>d%d”,&amp;a,&amp;b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c=sum(</a:t>
            </a:r>
            <a:r>
              <a:rPr lang="en-US" dirty="0" err="1" smtClean="0"/>
              <a:t>a,b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(“sum=%</a:t>
            </a:r>
            <a:r>
              <a:rPr lang="en-US" dirty="0" err="1" smtClean="0"/>
              <a:t>d”,c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sum(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x,int</a:t>
            </a:r>
            <a:r>
              <a:rPr lang="en-US" dirty="0" smtClean="0"/>
              <a:t> y)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int</a:t>
            </a:r>
            <a:r>
              <a:rPr lang="en-US" dirty="0" smtClean="0"/>
              <a:t> z;</a:t>
            </a:r>
          </a:p>
          <a:p>
            <a:pPr>
              <a:buNone/>
            </a:pPr>
            <a:r>
              <a:rPr lang="en-US" dirty="0" smtClean="0"/>
              <a:t>		z=</a:t>
            </a:r>
            <a:r>
              <a:rPr lang="en-US" dirty="0" err="1" smtClean="0"/>
              <a:t>x+y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	return z;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dirty="0" smtClean="0"/>
              <a:t>Review of Structured Programming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just"/>
            <a:r>
              <a:rPr lang="en-US" sz="2800" dirty="0" smtClean="0"/>
              <a:t>Structured programming is a problem solving strategy and a programming methodology that includes the following guidelines:</a:t>
            </a:r>
          </a:p>
          <a:p>
            <a:pPr lvl="1" algn="just"/>
            <a:r>
              <a:rPr lang="en-US" dirty="0" smtClean="0"/>
              <a:t>The program uses only the sequence, selection, and repetition control structures.</a:t>
            </a:r>
          </a:p>
          <a:p>
            <a:pPr lvl="1" algn="just"/>
            <a:r>
              <a:rPr lang="en-US" dirty="0" smtClean="0"/>
              <a:t>The flow of control in the program should be as simple as possible.</a:t>
            </a:r>
          </a:p>
          <a:p>
            <a:pPr lvl="1" algn="just"/>
            <a:r>
              <a:rPr lang="en-US" dirty="0" smtClean="0"/>
              <a:t>The construction of a program embodies top-down design.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WAP to calculate factorial of a number using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factorial(</a:t>
            </a:r>
            <a:r>
              <a:rPr lang="en-US" dirty="0" err="1" smtClean="0"/>
              <a:t>int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void main()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n,f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(“Enter the no”);</a:t>
            </a:r>
          </a:p>
          <a:p>
            <a:pPr>
              <a:buNone/>
            </a:pPr>
            <a:r>
              <a:rPr lang="en-US" dirty="0" err="1" smtClean="0"/>
              <a:t>scanf</a:t>
            </a:r>
            <a:r>
              <a:rPr lang="en-US" dirty="0" smtClean="0"/>
              <a:t>(“%</a:t>
            </a:r>
            <a:r>
              <a:rPr lang="en-US" dirty="0" err="1" smtClean="0"/>
              <a:t>d”,&amp;n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f=factorial(n);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(“\n Factorial of %d = %d”, </a:t>
            </a:r>
            <a:r>
              <a:rPr lang="en-US" dirty="0" err="1" smtClean="0"/>
              <a:t>n,f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factorial(</a:t>
            </a:r>
            <a:r>
              <a:rPr lang="en-US" dirty="0" err="1" smtClean="0"/>
              <a:t>int</a:t>
            </a:r>
            <a:r>
              <a:rPr lang="en-US" dirty="0" smtClean="0"/>
              <a:t> x)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i,fact</a:t>
            </a:r>
            <a:r>
              <a:rPr lang="en-US" dirty="0" smtClean="0"/>
              <a:t>=1;</a:t>
            </a:r>
          </a:p>
          <a:p>
            <a:pPr>
              <a:buNone/>
            </a:pPr>
            <a:r>
              <a:rPr lang="en-US" dirty="0" smtClean="0"/>
              <a:t>	for(</a:t>
            </a:r>
            <a:r>
              <a:rPr lang="en-US" dirty="0" err="1" smtClean="0"/>
              <a:t>i</a:t>
            </a:r>
            <a:r>
              <a:rPr lang="en-US" dirty="0" smtClean="0"/>
              <a:t>=</a:t>
            </a:r>
            <a:r>
              <a:rPr lang="en-US" dirty="0" err="1" smtClean="0"/>
              <a:t>x;i</a:t>
            </a:r>
            <a:r>
              <a:rPr lang="en-US" dirty="0" smtClean="0"/>
              <a:t>&gt;=1;i--)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	fact=fact*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	return fact;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CALL BY VALUE MECHANISM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sz="3200" dirty="0" smtClean="0"/>
              <a:t>In call by value, a copy of the data is made and the copy is sent to the function.</a:t>
            </a:r>
          </a:p>
          <a:p>
            <a:pPr algn="just"/>
            <a:endParaRPr lang="en-US" sz="3200" dirty="0" smtClean="0"/>
          </a:p>
          <a:p>
            <a:pPr algn="just"/>
            <a:r>
              <a:rPr lang="en-US" sz="3200" dirty="0" smtClean="0"/>
              <a:t>The copies of the value held by the </a:t>
            </a:r>
            <a:r>
              <a:rPr lang="en-US" sz="3200" b="1" dirty="0" smtClean="0"/>
              <a:t>actual arguments </a:t>
            </a:r>
            <a:r>
              <a:rPr lang="en-US" sz="3200" dirty="0" smtClean="0"/>
              <a:t>are passed by the function call.</a:t>
            </a:r>
          </a:p>
          <a:p>
            <a:pPr algn="just"/>
            <a:endParaRPr lang="en-US" sz="3200" dirty="0" smtClean="0"/>
          </a:p>
          <a:p>
            <a:pPr algn="just"/>
            <a:r>
              <a:rPr lang="en-US" sz="3200" dirty="0" smtClean="0"/>
              <a:t>As only copies of the values held in the </a:t>
            </a:r>
            <a:r>
              <a:rPr lang="en-US" sz="3200" b="1" dirty="0" smtClean="0"/>
              <a:t>actual arguments</a:t>
            </a:r>
            <a:r>
              <a:rPr lang="en-US" sz="3200" dirty="0" smtClean="0"/>
              <a:t> are sent to the </a:t>
            </a:r>
            <a:r>
              <a:rPr lang="en-US" sz="3200" b="1" dirty="0" smtClean="0"/>
              <a:t>formal parameters</a:t>
            </a:r>
            <a:r>
              <a:rPr lang="en-US" sz="3200" dirty="0" smtClean="0"/>
              <a:t>, the function cannot directly modify the actual arguments passed.</a:t>
            </a:r>
            <a:endParaRPr lang="en-IN" sz="3200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WAP to swap two no.’s using call by value mechanism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void swap(</a:t>
            </a:r>
            <a:r>
              <a:rPr lang="en-US" dirty="0" err="1" smtClean="0"/>
              <a:t>int,int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void main()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a,b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(“enter two no.’s”);</a:t>
            </a:r>
          </a:p>
          <a:p>
            <a:pPr>
              <a:buNone/>
            </a:pPr>
            <a:r>
              <a:rPr lang="en-US" dirty="0" err="1" smtClean="0"/>
              <a:t>scanf</a:t>
            </a:r>
            <a:r>
              <a:rPr lang="en-US" dirty="0" smtClean="0"/>
              <a:t>(“%</a:t>
            </a:r>
            <a:r>
              <a:rPr lang="en-US" dirty="0" err="1" smtClean="0"/>
              <a:t>d%d”,&amp;a,&amp;b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swap(</a:t>
            </a:r>
            <a:r>
              <a:rPr lang="en-US" dirty="0" err="1" smtClean="0"/>
              <a:t>a,b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(“After swap, inside main function---&gt;”);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(“a=%d\</a:t>
            </a:r>
            <a:r>
              <a:rPr lang="en-US" dirty="0" err="1" smtClean="0"/>
              <a:t>tb</a:t>
            </a:r>
            <a:r>
              <a:rPr lang="en-US" dirty="0" smtClean="0"/>
              <a:t>=%</a:t>
            </a:r>
            <a:r>
              <a:rPr lang="en-US" dirty="0" err="1" smtClean="0"/>
              <a:t>d”,a,b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void swap(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x,int</a:t>
            </a:r>
            <a:r>
              <a:rPr lang="en-US" dirty="0" smtClean="0"/>
              <a:t> y)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z;</a:t>
            </a:r>
          </a:p>
          <a:p>
            <a:pPr>
              <a:buNone/>
            </a:pPr>
            <a:r>
              <a:rPr lang="en-US" dirty="0" smtClean="0"/>
              <a:t>	z=x;</a:t>
            </a:r>
          </a:p>
          <a:p>
            <a:pPr>
              <a:buNone/>
            </a:pPr>
            <a:r>
              <a:rPr lang="en-US" dirty="0" smtClean="0"/>
              <a:t>	x=y;</a:t>
            </a:r>
          </a:p>
          <a:p>
            <a:pPr>
              <a:buNone/>
            </a:pPr>
            <a:r>
              <a:rPr lang="en-US" dirty="0" smtClean="0"/>
              <a:t>	y=z;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(“After swap, inside swap function---&gt;”);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(“x=%d\</a:t>
            </a:r>
            <a:r>
              <a:rPr lang="en-US" dirty="0" err="1" smtClean="0"/>
              <a:t>ty</a:t>
            </a:r>
            <a:r>
              <a:rPr lang="en-US" dirty="0" smtClean="0"/>
              <a:t>=%</a:t>
            </a:r>
            <a:r>
              <a:rPr lang="en-US" dirty="0" err="1" smtClean="0"/>
              <a:t>d”,x,y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solidFill>
            <a:schemeClr val="tx1"/>
          </a:solidFill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enter two no.’s 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10 	20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After swap, inside main function---&gt;a=10	b=20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After swap, inside swap function---&gt;x=20	y=10</a:t>
            </a: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CALL BY REFERENCE MECHANISM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3200" dirty="0" smtClean="0"/>
              <a:t>In call by reference, an </a:t>
            </a:r>
            <a:r>
              <a:rPr lang="en-US" sz="3200" b="1" dirty="0" smtClean="0"/>
              <a:t>address or reference </a:t>
            </a:r>
            <a:r>
              <a:rPr lang="en-US" sz="3200" dirty="0" smtClean="0"/>
              <a:t>of the </a:t>
            </a:r>
            <a:r>
              <a:rPr lang="en-US" sz="3200" b="1" dirty="0" smtClean="0"/>
              <a:t>actual arguments</a:t>
            </a:r>
            <a:r>
              <a:rPr lang="en-US" sz="3200" dirty="0" smtClean="0"/>
              <a:t> is passed by function call.</a:t>
            </a:r>
          </a:p>
          <a:p>
            <a:pPr algn="just"/>
            <a:r>
              <a:rPr lang="en-US" sz="3200" dirty="0" smtClean="0"/>
              <a:t>The address or reference of the actual arguments is sent to/assigned to formal parameters.</a:t>
            </a:r>
          </a:p>
          <a:p>
            <a:pPr algn="just"/>
            <a:r>
              <a:rPr lang="en-US" sz="3200" dirty="0" smtClean="0"/>
              <a:t>Hence the same set of values are accessed in calling and called function</a:t>
            </a:r>
          </a:p>
          <a:p>
            <a:pPr algn="just"/>
            <a:r>
              <a:rPr lang="en-US" sz="3200" dirty="0" smtClean="0"/>
              <a:t>Function can directly modify the actual arguments passed.</a:t>
            </a:r>
            <a:endParaRPr lang="en-IN" sz="3200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WAP to swap two no.’s using call by reference mechanism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void swap(</a:t>
            </a:r>
            <a:r>
              <a:rPr lang="en-US" dirty="0" err="1" smtClean="0"/>
              <a:t>int</a:t>
            </a:r>
            <a:r>
              <a:rPr lang="en-US" dirty="0" smtClean="0"/>
              <a:t> *,</a:t>
            </a:r>
            <a:r>
              <a:rPr lang="en-US" dirty="0" err="1" smtClean="0"/>
              <a:t>int</a:t>
            </a:r>
            <a:r>
              <a:rPr lang="en-US" dirty="0" smtClean="0"/>
              <a:t> *);</a:t>
            </a:r>
          </a:p>
          <a:p>
            <a:pPr>
              <a:buNone/>
            </a:pPr>
            <a:r>
              <a:rPr lang="en-US" dirty="0" smtClean="0"/>
              <a:t>void main()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a,b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(“enter two no.’s”);</a:t>
            </a:r>
          </a:p>
          <a:p>
            <a:pPr>
              <a:buNone/>
            </a:pPr>
            <a:r>
              <a:rPr lang="en-US" dirty="0" err="1" smtClean="0"/>
              <a:t>scanf</a:t>
            </a:r>
            <a:r>
              <a:rPr lang="en-US" dirty="0" smtClean="0"/>
              <a:t>(“%</a:t>
            </a:r>
            <a:r>
              <a:rPr lang="en-US" dirty="0" err="1" smtClean="0"/>
              <a:t>d%d”,&amp;a,&amp;b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swap(&amp;</a:t>
            </a:r>
            <a:r>
              <a:rPr lang="en-US" dirty="0" err="1" smtClean="0"/>
              <a:t>a,&amp;b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(“After swap, inside main function---&gt;”);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(“a=%d\</a:t>
            </a:r>
            <a:r>
              <a:rPr lang="en-US" dirty="0" err="1" smtClean="0"/>
              <a:t>tb</a:t>
            </a:r>
            <a:r>
              <a:rPr lang="en-US" dirty="0" smtClean="0"/>
              <a:t>=%</a:t>
            </a:r>
            <a:r>
              <a:rPr lang="en-US" dirty="0" err="1" smtClean="0"/>
              <a:t>d”,a,b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void swap(</a:t>
            </a:r>
            <a:r>
              <a:rPr lang="en-US" dirty="0" err="1" smtClean="0"/>
              <a:t>int</a:t>
            </a:r>
            <a:r>
              <a:rPr lang="en-US" dirty="0" smtClean="0"/>
              <a:t> *</a:t>
            </a:r>
            <a:r>
              <a:rPr lang="en-US" dirty="0" err="1" smtClean="0"/>
              <a:t>x,int</a:t>
            </a:r>
            <a:r>
              <a:rPr lang="en-US" dirty="0" smtClean="0"/>
              <a:t> *y)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z;</a:t>
            </a:r>
          </a:p>
          <a:p>
            <a:pPr>
              <a:buNone/>
            </a:pPr>
            <a:r>
              <a:rPr lang="en-US" dirty="0" smtClean="0"/>
              <a:t>	z=*x;</a:t>
            </a:r>
          </a:p>
          <a:p>
            <a:pPr>
              <a:buNone/>
            </a:pPr>
            <a:r>
              <a:rPr lang="en-US" dirty="0" smtClean="0"/>
              <a:t>	*x=*y;</a:t>
            </a:r>
          </a:p>
          <a:p>
            <a:pPr>
              <a:buNone/>
            </a:pPr>
            <a:r>
              <a:rPr lang="en-US" dirty="0" smtClean="0"/>
              <a:t>	*y=z;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(“After swap, inside swap function---&gt;”);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(“x=%d\</a:t>
            </a:r>
            <a:r>
              <a:rPr lang="en-US" dirty="0" err="1" smtClean="0"/>
              <a:t>ty</a:t>
            </a:r>
            <a:r>
              <a:rPr lang="en-US" dirty="0" smtClean="0"/>
              <a:t>=%d”,*x,*y);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solidFill>
            <a:schemeClr val="tx1"/>
          </a:solidFill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enter two no.’s 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10 	20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After swap, inside main function---&gt;a=20	b=10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After swap, inside swap function---&gt;x=20	y=10</a:t>
            </a: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Difference between call by value and call by reference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</p:nvPr>
        </p:nvGraphicFramePr>
        <p:xfrm>
          <a:off x="609600" y="2209800"/>
          <a:ext cx="815340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076700"/>
              </a:tblGrid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Call by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Call by reference</a:t>
                      </a:r>
                      <a:endParaRPr lang="en-US" dirty="0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r>
                        <a:rPr lang="en-US" dirty="0" smtClean="0"/>
                        <a:t>Values of actual arguments are passed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Addresses of actual arguments are passed</a:t>
                      </a:r>
                      <a:endParaRPr lang="en-US" dirty="0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r>
                        <a:rPr lang="en-US" dirty="0" smtClean="0"/>
                        <a:t>Another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Copy of value is created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Same copy is referred</a:t>
                      </a:r>
                      <a:endParaRPr lang="en-US" dirty="0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r>
                        <a:rPr lang="en-US" dirty="0" smtClean="0"/>
                        <a:t>No update to original arguments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Updates  original arguments</a:t>
                      </a:r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r>
                        <a:rPr lang="en-US" dirty="0" smtClean="0"/>
                        <a:t>Example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Example</a:t>
                      </a:r>
                      <a:endParaRPr lang="en-US" dirty="0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/>
              <a:t>A function that calls itself directly or indirectly is a recursive function and the mechanism is called as recursion.</a:t>
            </a:r>
          </a:p>
          <a:p>
            <a:r>
              <a:rPr lang="en-US" sz="2800" dirty="0" smtClean="0"/>
              <a:t>The following are necessary for implementing recursion:</a:t>
            </a:r>
          </a:p>
          <a:p>
            <a:pPr lvl="2"/>
            <a:r>
              <a:rPr lang="en-US" sz="2400" dirty="0" smtClean="0"/>
              <a:t>Decomposition into smaller problems of same type.</a:t>
            </a:r>
          </a:p>
          <a:p>
            <a:pPr lvl="2"/>
            <a:r>
              <a:rPr lang="en-US" sz="2400" dirty="0" smtClean="0"/>
              <a:t>Necessity of base case.</a:t>
            </a:r>
          </a:p>
          <a:p>
            <a:pPr lvl="2"/>
            <a:r>
              <a:rPr lang="en-US" sz="2400" dirty="0" smtClean="0"/>
              <a:t>Base case must be reached.</a:t>
            </a:r>
            <a:endParaRPr lang="en-IN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WAP to calculate factorial of number using recursion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589567"/>
            <a:ext cx="3886200" cy="457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>
            <a:normAutofit fontScale="92500" lnSpcReduction="1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factorial(</a:t>
            </a:r>
            <a:r>
              <a:rPr kumimoji="0" lang="en-US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);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void main()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n,f</a:t>
            </a: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printf</a:t>
            </a: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(“Enter the no”);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scanf</a:t>
            </a: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(“%</a:t>
            </a:r>
            <a:r>
              <a:rPr kumimoji="0" lang="en-US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d”,&amp;n</a:t>
            </a: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);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f=factorial(n);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printf</a:t>
            </a: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(“\n Factorial of %d = %d”, </a:t>
            </a:r>
            <a:r>
              <a:rPr kumimoji="0" lang="en-US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n,f</a:t>
            </a: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);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844901" y="1589567"/>
            <a:ext cx="3886200" cy="4572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factorial(</a:t>
            </a:r>
            <a:r>
              <a:rPr kumimoji="0" lang="en-US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x)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if(x==1||x==0)	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n-US" sz="2900" dirty="0" smtClean="0"/>
              <a:t>	</a:t>
            </a: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return 1;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n-US" sz="2900" dirty="0" smtClean="0"/>
              <a:t>	else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return x*factorial(x-1);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Review of Top-Down Design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just"/>
            <a:r>
              <a:rPr lang="en-US" dirty="0" smtClean="0"/>
              <a:t>Involves repeatedly </a:t>
            </a:r>
            <a:r>
              <a:rPr lang="en-US" b="1" dirty="0" smtClean="0"/>
              <a:t>decomposing</a:t>
            </a:r>
            <a:r>
              <a:rPr lang="en-US" dirty="0" smtClean="0"/>
              <a:t> a problem into smaller problems</a:t>
            </a:r>
          </a:p>
          <a:p>
            <a:pPr algn="just"/>
            <a:r>
              <a:rPr lang="en-US" dirty="0" smtClean="0"/>
              <a:t>Eventually leads to a collection of small problems or tasks each of which can be easily coded</a:t>
            </a:r>
          </a:p>
          <a:p>
            <a:pPr algn="just"/>
            <a:r>
              <a:rPr lang="en-US" dirty="0" smtClean="0"/>
              <a:t>The </a:t>
            </a:r>
            <a:r>
              <a:rPr lang="en-US" b="1" dirty="0" smtClean="0"/>
              <a:t>function</a:t>
            </a:r>
            <a:r>
              <a:rPr lang="en-US" dirty="0" smtClean="0"/>
              <a:t> construct in C is used to write code for these small, simple problems.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Inline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3200" dirty="0" smtClean="0"/>
              <a:t>Inline functions are used to minimize the overhead due to  time required to switch between the functions.</a:t>
            </a:r>
          </a:p>
          <a:p>
            <a:pPr algn="just"/>
            <a:r>
              <a:rPr lang="en-US" sz="3200" dirty="0" smtClean="0"/>
              <a:t>The function’s code will be expanded in line, rather than called at the time of compilation.</a:t>
            </a:r>
          </a:p>
          <a:p>
            <a:pPr algn="just"/>
            <a:r>
              <a:rPr lang="en-US" sz="3200" dirty="0" smtClean="0"/>
              <a:t>Function declaration precedes with </a:t>
            </a:r>
            <a:r>
              <a:rPr lang="en-US" sz="3200" b="1" i="1" dirty="0" smtClean="0"/>
              <a:t>inline</a:t>
            </a:r>
            <a:r>
              <a:rPr lang="en-US" sz="3200" dirty="0" smtClean="0"/>
              <a:t> keyword.</a:t>
            </a:r>
          </a:p>
          <a:p>
            <a:pPr algn="just"/>
            <a:r>
              <a:rPr lang="en-US" sz="3200" dirty="0" smtClean="0"/>
              <a:t>Used with smaller functions.</a:t>
            </a:r>
          </a:p>
          <a:p>
            <a:pPr lvl="1" algn="just">
              <a:buFont typeface="Arial" charset="0"/>
              <a:buNone/>
            </a:pPr>
            <a:r>
              <a:rPr lang="en-US" sz="3200" dirty="0" smtClean="0"/>
              <a:t>	</a:t>
            </a:r>
            <a:endParaRPr lang="en-IN" sz="3600" dirty="0" smtClean="0"/>
          </a:p>
          <a:p>
            <a:pPr algn="just"/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>
              <a:buFont typeface="Arial" charset="0"/>
              <a:buNone/>
            </a:pPr>
            <a:r>
              <a:rPr lang="en-US" sz="2400" dirty="0" smtClean="0"/>
              <a:t>inline </a:t>
            </a:r>
            <a:r>
              <a:rPr lang="en-US" sz="2400" dirty="0" err="1" smtClean="0"/>
              <a:t>int</a:t>
            </a:r>
            <a:r>
              <a:rPr lang="en-US" sz="2400" dirty="0" smtClean="0"/>
              <a:t> sum(</a:t>
            </a:r>
            <a:r>
              <a:rPr lang="en-US" sz="2400" dirty="0" err="1" smtClean="0"/>
              <a:t>int</a:t>
            </a:r>
            <a:r>
              <a:rPr lang="en-US" sz="2400" dirty="0" smtClean="0"/>
              <a:t> x, </a:t>
            </a:r>
            <a:r>
              <a:rPr lang="en-US" sz="2400" dirty="0" err="1" smtClean="0"/>
              <a:t>int</a:t>
            </a:r>
            <a:r>
              <a:rPr lang="en-US" sz="2400" dirty="0" smtClean="0"/>
              <a:t> y);</a:t>
            </a:r>
          </a:p>
          <a:p>
            <a:pPr lvl="1">
              <a:buFont typeface="Arial" charset="0"/>
              <a:buNone/>
            </a:pPr>
            <a:r>
              <a:rPr lang="en-US" sz="2400" dirty="0" smtClean="0"/>
              <a:t>void main()</a:t>
            </a:r>
          </a:p>
          <a:p>
            <a:pPr lvl="1">
              <a:buFont typeface="Arial" charset="0"/>
              <a:buNone/>
            </a:pPr>
            <a:r>
              <a:rPr lang="en-US" sz="2400" dirty="0" smtClean="0"/>
              <a:t>{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a,b,c</a:t>
            </a:r>
            <a:r>
              <a:rPr lang="en-US" sz="2400" dirty="0" smtClean="0"/>
              <a:t>;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printf</a:t>
            </a:r>
            <a:r>
              <a:rPr lang="en-US" sz="2400" dirty="0" smtClean="0"/>
              <a:t>(“enter two no’s”);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scanf</a:t>
            </a:r>
            <a:r>
              <a:rPr lang="en-US" sz="2400" dirty="0" smtClean="0"/>
              <a:t>(“%</a:t>
            </a:r>
            <a:r>
              <a:rPr lang="en-US" sz="2400" dirty="0" err="1" smtClean="0"/>
              <a:t>d%d”,&amp;a,&amp;b</a:t>
            </a:r>
            <a:r>
              <a:rPr lang="en-US" sz="2400" dirty="0" smtClean="0"/>
              <a:t>);</a:t>
            </a:r>
          </a:p>
          <a:p>
            <a:pPr>
              <a:buNone/>
            </a:pPr>
            <a:r>
              <a:rPr lang="en-US" sz="2400" dirty="0" smtClean="0"/>
              <a:t>	c=sum(</a:t>
            </a:r>
            <a:r>
              <a:rPr lang="en-US" sz="2400" dirty="0" err="1" smtClean="0"/>
              <a:t>a,b</a:t>
            </a:r>
            <a:r>
              <a:rPr lang="en-US" sz="2400" dirty="0" smtClean="0"/>
              <a:t>);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printf</a:t>
            </a:r>
            <a:r>
              <a:rPr lang="en-US" sz="2400" dirty="0" smtClean="0"/>
              <a:t>(“sum=%</a:t>
            </a:r>
            <a:r>
              <a:rPr lang="en-US" sz="2400" dirty="0" err="1" smtClean="0"/>
              <a:t>d”,c</a:t>
            </a:r>
            <a:r>
              <a:rPr lang="en-US" sz="2400" dirty="0" smtClean="0"/>
              <a:t>);</a:t>
            </a:r>
          </a:p>
          <a:p>
            <a:pPr lvl="1">
              <a:buFont typeface="Arial" charset="0"/>
              <a:buNone/>
            </a:pPr>
            <a:r>
              <a:rPr lang="en-US" sz="2400" dirty="0" smtClean="0"/>
              <a:t>}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lvl="1" algn="just">
              <a:buFont typeface="Arial" charset="0"/>
              <a:buNone/>
            </a:pPr>
            <a:r>
              <a:rPr lang="en-US" sz="2400" dirty="0" err="1" smtClean="0"/>
              <a:t>int</a:t>
            </a:r>
            <a:r>
              <a:rPr lang="en-US" sz="2400" dirty="0" smtClean="0"/>
              <a:t> sum(</a:t>
            </a:r>
            <a:r>
              <a:rPr lang="en-US" sz="2400" dirty="0" err="1" smtClean="0"/>
              <a:t>int</a:t>
            </a:r>
            <a:r>
              <a:rPr lang="en-US" sz="2400" dirty="0" smtClean="0"/>
              <a:t> x, </a:t>
            </a:r>
            <a:r>
              <a:rPr lang="en-US" sz="2400" dirty="0" err="1" smtClean="0"/>
              <a:t>int</a:t>
            </a:r>
            <a:r>
              <a:rPr lang="en-US" sz="2400" dirty="0" smtClean="0"/>
              <a:t> y)</a:t>
            </a:r>
          </a:p>
          <a:p>
            <a:pPr lvl="1" algn="just">
              <a:buFont typeface="Arial" charset="0"/>
              <a:buNone/>
            </a:pPr>
            <a:r>
              <a:rPr lang="en-US" sz="2400" dirty="0" smtClean="0"/>
              <a:t>{</a:t>
            </a:r>
          </a:p>
          <a:p>
            <a:pPr lvl="1" algn="just">
              <a:buFont typeface="Arial" charset="0"/>
              <a:buNone/>
            </a:pPr>
            <a:r>
              <a:rPr lang="en-US" sz="2400" dirty="0" smtClean="0"/>
              <a:t>		return </a:t>
            </a:r>
            <a:r>
              <a:rPr lang="en-US" sz="2400" dirty="0" err="1" smtClean="0"/>
              <a:t>x+y</a:t>
            </a:r>
            <a:r>
              <a:rPr lang="en-US" sz="2400" dirty="0" smtClean="0"/>
              <a:t>;</a:t>
            </a:r>
          </a:p>
          <a:p>
            <a:pPr algn="just">
              <a:buFont typeface="Arial" charset="0"/>
              <a:buNone/>
            </a:pPr>
            <a:r>
              <a:rPr lang="en-US" sz="2800" dirty="0" smtClean="0"/>
              <a:t>	}</a:t>
            </a:r>
            <a:endParaRPr lang="en-US" dirty="0"/>
          </a:p>
        </p:txBody>
      </p:sp>
      <p:sp>
        <p:nvSpPr>
          <p:cNvPr id="7" name="Oval Callout 6"/>
          <p:cNvSpPr/>
          <p:nvPr/>
        </p:nvSpPr>
        <p:spPr>
          <a:xfrm>
            <a:off x="3810000" y="4038600"/>
            <a:ext cx="2667000" cy="609600"/>
          </a:xfrm>
          <a:prstGeom prst="wedgeEllipseCallout">
            <a:avLst>
              <a:gd name="adj1" fmla="val -101812"/>
              <a:gd name="adj2" fmla="val 38258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Replace function call by </a:t>
            </a:r>
            <a:r>
              <a:rPr lang="en-US" dirty="0" err="1" smtClean="0">
                <a:solidFill>
                  <a:schemeClr val="tx1"/>
                </a:solidFill>
              </a:rPr>
              <a:t>a+b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chemeClr val="tx2"/>
                </a:solidFill>
              </a:rPr>
              <a:t>Scope Rules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region of the program over which the declaration of an identifier is accessible is called the </a:t>
            </a:r>
            <a:r>
              <a:rPr lang="en-US" sz="2400" i="1" dirty="0" smtClean="0">
                <a:solidFill>
                  <a:srgbClr val="FF0000"/>
                </a:solidFill>
              </a:rPr>
              <a:t>scope of the identifier</a:t>
            </a:r>
            <a:r>
              <a:rPr lang="en-US" sz="2400" i="1" dirty="0" smtClean="0"/>
              <a:t>.</a:t>
            </a:r>
            <a:endParaRPr lang="en-US" sz="2400" dirty="0" smtClean="0"/>
          </a:p>
          <a:p>
            <a:r>
              <a:rPr lang="en-US" sz="2400" dirty="0" smtClean="0"/>
              <a:t>The scope relates to </a:t>
            </a:r>
          </a:p>
          <a:p>
            <a:pPr lvl="1"/>
            <a:r>
              <a:rPr lang="en-US" sz="2100" dirty="0" smtClean="0"/>
              <a:t>what is the initial value of variable</a:t>
            </a:r>
          </a:p>
          <a:p>
            <a:pPr lvl="1"/>
            <a:r>
              <a:rPr lang="en-US" sz="2100" dirty="0" smtClean="0"/>
              <a:t>where it is stored</a:t>
            </a:r>
          </a:p>
          <a:p>
            <a:pPr lvl="1"/>
            <a:r>
              <a:rPr lang="en-US" sz="2100" dirty="0" smtClean="0"/>
              <a:t>where it is available</a:t>
            </a:r>
          </a:p>
          <a:p>
            <a:pPr lvl="1"/>
            <a:r>
              <a:rPr lang="en-US" sz="2100" dirty="0" smtClean="0"/>
              <a:t>how long it is available to use</a:t>
            </a:r>
          </a:p>
          <a:p>
            <a:r>
              <a:rPr lang="en-US" sz="2400" dirty="0" smtClean="0"/>
              <a:t>Scopes can be of three types.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Block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Function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34200" cy="1143000"/>
          </a:xfrm>
        </p:spPr>
        <p:txBody>
          <a:bodyPr/>
          <a:lstStyle/>
          <a:p>
            <a:r>
              <a:rPr lang="en-IN" b="1" smtClean="0">
                <a:solidFill>
                  <a:schemeClr val="tx2"/>
                </a:solidFill>
              </a:rPr>
              <a:t>STORAGE CLASSES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28599" y="1676400"/>
          <a:ext cx="8537575" cy="4953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73322"/>
                <a:gridCol w="1196856"/>
                <a:gridCol w="1037275"/>
                <a:gridCol w="1595808"/>
                <a:gridCol w="1356438"/>
                <a:gridCol w="2077876"/>
              </a:tblGrid>
              <a:tr h="929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Storage class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Keyword used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Initial value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Storage location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Scope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life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9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Automatic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auto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garbage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memory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Within a block or function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Till the end of the block or function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9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Register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register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garbage</a:t>
                      </a:r>
                    </a:p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CPU register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/>
                        <a:t>Within a block or function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Till the end of the block or function</a:t>
                      </a:r>
                      <a:endParaRPr lang="en-US" sz="2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9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Static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static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Zero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/>
                        <a:t>memory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Within a block or function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Value persists between different</a:t>
                      </a:r>
                      <a:r>
                        <a:rPr lang="en-US" sz="2000" baseline="0" dirty="0" smtClean="0"/>
                        <a:t> function calls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9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External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extern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zero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memory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Within a program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Till the end of the program</a:t>
                      </a:r>
                    </a:p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89567"/>
            <a:ext cx="4191000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void main()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a=10,c;</a:t>
            </a:r>
          </a:p>
          <a:p>
            <a:pPr>
              <a:buNone/>
            </a:pPr>
            <a:r>
              <a:rPr lang="en-US" dirty="0" smtClean="0"/>
              <a:t>	auto </a:t>
            </a:r>
            <a:r>
              <a:rPr lang="en-US" dirty="0" err="1" smtClean="0"/>
              <a:t>int</a:t>
            </a:r>
            <a:r>
              <a:rPr lang="en-US" dirty="0" smtClean="0"/>
              <a:t> b;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(“a=%d\</a:t>
            </a:r>
            <a:r>
              <a:rPr lang="en-US" dirty="0" err="1" smtClean="0"/>
              <a:t>tb</a:t>
            </a:r>
            <a:r>
              <a:rPr lang="en-US" dirty="0" smtClean="0"/>
              <a:t>=%d\</a:t>
            </a:r>
            <a:r>
              <a:rPr lang="en-US" dirty="0" err="1" smtClean="0"/>
              <a:t>tc</a:t>
            </a:r>
            <a:r>
              <a:rPr lang="en-US" dirty="0" smtClean="0"/>
              <a:t>=%</a:t>
            </a:r>
            <a:r>
              <a:rPr lang="en-US" dirty="0" err="1" smtClean="0"/>
              <a:t>d”,a,b,c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r>
              <a:rPr lang="en-US" dirty="0" smtClean="0"/>
              <a:t>Output</a:t>
            </a:r>
          </a:p>
          <a:p>
            <a:pPr>
              <a:buNone/>
            </a:pPr>
            <a:r>
              <a:rPr lang="en-US" dirty="0" smtClean="0"/>
              <a:t>a=10	   b=1278	c=3454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void main()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register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for(</a:t>
            </a:r>
            <a:r>
              <a:rPr lang="en-US" dirty="0" err="1" smtClean="0"/>
              <a:t>i</a:t>
            </a:r>
            <a:r>
              <a:rPr lang="en-US" dirty="0" smtClean="0"/>
              <a:t>=1;i&lt;=30000;i++)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(“%d\</a:t>
            </a:r>
            <a:r>
              <a:rPr lang="en-US" dirty="0" err="1" smtClean="0"/>
              <a:t>n”,i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3400" dirty="0" smtClean="0"/>
              <a:t>void increment();</a:t>
            </a:r>
          </a:p>
          <a:p>
            <a:pPr>
              <a:buNone/>
            </a:pPr>
            <a:r>
              <a:rPr lang="en-US" sz="3400" dirty="0" smtClean="0"/>
              <a:t>void main()</a:t>
            </a:r>
          </a:p>
          <a:p>
            <a:pPr>
              <a:buNone/>
            </a:pPr>
            <a:r>
              <a:rPr lang="en-US" sz="3400" dirty="0" smtClean="0"/>
              <a:t>{</a:t>
            </a:r>
          </a:p>
          <a:p>
            <a:pPr>
              <a:buNone/>
            </a:pPr>
            <a:r>
              <a:rPr lang="en-US" sz="3400" dirty="0" smtClean="0"/>
              <a:t>increment();</a:t>
            </a:r>
          </a:p>
          <a:p>
            <a:pPr>
              <a:buNone/>
            </a:pPr>
            <a:r>
              <a:rPr lang="en-US" sz="3400" dirty="0" smtClean="0"/>
              <a:t>increment();</a:t>
            </a:r>
          </a:p>
          <a:p>
            <a:pPr>
              <a:buNone/>
            </a:pPr>
            <a:r>
              <a:rPr lang="en-US" sz="3400" dirty="0" smtClean="0"/>
              <a:t>increment();</a:t>
            </a:r>
          </a:p>
          <a:p>
            <a:pPr>
              <a:buNone/>
            </a:pPr>
            <a:r>
              <a:rPr lang="en-US" sz="3400" dirty="0" smtClean="0"/>
              <a:t>increment();</a:t>
            </a:r>
          </a:p>
          <a:p>
            <a:pPr>
              <a:buNone/>
            </a:pPr>
            <a:r>
              <a:rPr lang="en-US" sz="3400" dirty="0" smtClean="0"/>
              <a:t>}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44901" y="1589566"/>
            <a:ext cx="3886200" cy="4963633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void increment()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static </a:t>
            </a:r>
            <a:r>
              <a:rPr lang="en-US" dirty="0" err="1" smtClean="0"/>
              <a:t>int</a:t>
            </a:r>
            <a:r>
              <a:rPr lang="en-US" dirty="0" smtClean="0"/>
              <a:t> a;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b=0;</a:t>
            </a:r>
          </a:p>
          <a:p>
            <a:pPr>
              <a:buNone/>
            </a:pPr>
            <a:r>
              <a:rPr lang="en-US" dirty="0" smtClean="0"/>
              <a:t>	b++;</a:t>
            </a:r>
          </a:p>
          <a:p>
            <a:pPr>
              <a:buNone/>
            </a:pPr>
            <a:r>
              <a:rPr lang="en-US" dirty="0" smtClean="0"/>
              <a:t>	a++;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printf</a:t>
            </a:r>
            <a:r>
              <a:rPr lang="en-US" dirty="0" smtClean="0"/>
              <a:t>(“\</a:t>
            </a:r>
            <a:r>
              <a:rPr lang="en-US" dirty="0" err="1" smtClean="0"/>
              <a:t>na</a:t>
            </a:r>
            <a:r>
              <a:rPr lang="en-US" dirty="0" smtClean="0"/>
              <a:t>=%d\t b=%</a:t>
            </a:r>
            <a:r>
              <a:rPr lang="en-US" dirty="0" err="1" smtClean="0"/>
              <a:t>d”,a,b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r>
              <a:rPr lang="en-US" dirty="0" smtClean="0"/>
              <a:t>Output</a:t>
            </a:r>
          </a:p>
          <a:p>
            <a:pPr>
              <a:buNone/>
            </a:pPr>
            <a:r>
              <a:rPr lang="en-US" dirty="0" smtClean="0"/>
              <a:t>a=1	b=1</a:t>
            </a:r>
          </a:p>
          <a:p>
            <a:pPr>
              <a:buNone/>
            </a:pPr>
            <a:r>
              <a:rPr lang="en-US" dirty="0" smtClean="0"/>
              <a:t>a=2	b=1</a:t>
            </a:r>
          </a:p>
          <a:p>
            <a:pPr>
              <a:buNone/>
            </a:pPr>
            <a:r>
              <a:rPr lang="en-US" dirty="0" smtClean="0"/>
              <a:t>a=3	b=1</a:t>
            </a:r>
          </a:p>
          <a:p>
            <a:pPr>
              <a:buNone/>
            </a:pPr>
            <a:r>
              <a:rPr lang="en-US" dirty="0" smtClean="0"/>
              <a:t>a=4	b=1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589566"/>
            <a:ext cx="4267200" cy="5116033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x,y,z</a:t>
            </a:r>
            <a:r>
              <a:rPr lang="en-US" sz="2000" dirty="0" smtClean="0"/>
              <a:t>;</a:t>
            </a:r>
          </a:p>
          <a:p>
            <a:pPr>
              <a:buNone/>
            </a:pPr>
            <a:r>
              <a:rPr lang="en-US" sz="2000" dirty="0" smtClean="0"/>
              <a:t>void a();</a:t>
            </a:r>
          </a:p>
          <a:p>
            <a:pPr>
              <a:buNone/>
            </a:pPr>
            <a:r>
              <a:rPr lang="en-US" sz="2000" dirty="0" smtClean="0"/>
              <a:t>void main()</a:t>
            </a:r>
          </a:p>
          <a:p>
            <a:pPr>
              <a:buNone/>
            </a:pPr>
            <a:r>
              <a:rPr lang="en-US" sz="2000" dirty="0" smtClean="0"/>
              <a:t>{</a:t>
            </a:r>
          </a:p>
          <a:p>
            <a:pPr>
              <a:buNone/>
            </a:pPr>
            <a:r>
              <a:rPr lang="en-US" sz="2000" dirty="0" smtClean="0"/>
              <a:t>extern </a:t>
            </a:r>
            <a:r>
              <a:rPr lang="en-US" sz="2000" dirty="0" err="1" smtClean="0"/>
              <a:t>int</a:t>
            </a:r>
            <a:r>
              <a:rPr lang="en-US" sz="2000" dirty="0" smtClean="0"/>
              <a:t> y;</a:t>
            </a:r>
          </a:p>
          <a:p>
            <a:pPr>
              <a:buNone/>
            </a:pPr>
            <a:r>
              <a:rPr lang="en-US" sz="2000" dirty="0" err="1" smtClean="0"/>
              <a:t>int</a:t>
            </a:r>
            <a:r>
              <a:rPr lang="en-US" sz="2000" dirty="0" smtClean="0"/>
              <a:t> x;</a:t>
            </a:r>
          </a:p>
          <a:p>
            <a:pPr>
              <a:buNone/>
            </a:pPr>
            <a:r>
              <a:rPr lang="en-US" sz="2000" dirty="0" err="1" smtClean="0"/>
              <a:t>int</a:t>
            </a:r>
            <a:r>
              <a:rPr lang="en-US" sz="2000" dirty="0" smtClean="0"/>
              <a:t> z;</a:t>
            </a:r>
          </a:p>
          <a:p>
            <a:pPr>
              <a:buNone/>
            </a:pPr>
            <a:r>
              <a:rPr lang="en-US" sz="2000" dirty="0" err="1" smtClean="0"/>
              <a:t>clrscr</a:t>
            </a:r>
            <a:r>
              <a:rPr lang="en-US" sz="2000" dirty="0" smtClean="0"/>
              <a:t>();</a:t>
            </a:r>
          </a:p>
          <a:p>
            <a:pPr>
              <a:buNone/>
            </a:pPr>
            <a:r>
              <a:rPr lang="en-US" sz="2000" dirty="0" err="1" smtClean="0"/>
              <a:t>printf</a:t>
            </a:r>
            <a:r>
              <a:rPr lang="en-US" sz="2000" dirty="0" smtClean="0"/>
              <a:t>("inside main:");</a:t>
            </a:r>
          </a:p>
          <a:p>
            <a:pPr>
              <a:buNone/>
            </a:pPr>
            <a:r>
              <a:rPr lang="en-US" sz="2000" dirty="0" err="1" smtClean="0"/>
              <a:t>printf</a:t>
            </a:r>
            <a:r>
              <a:rPr lang="en-US" sz="2000" dirty="0" smtClean="0"/>
              <a:t>("\</a:t>
            </a:r>
            <a:r>
              <a:rPr lang="en-US" sz="2000" dirty="0" err="1" smtClean="0"/>
              <a:t>tx</a:t>
            </a:r>
            <a:r>
              <a:rPr lang="en-US" sz="2000" dirty="0" smtClean="0"/>
              <a:t>=%</a:t>
            </a:r>
            <a:r>
              <a:rPr lang="en-US" sz="2000" dirty="0" err="1" smtClean="0"/>
              <a:t>d",x</a:t>
            </a:r>
            <a:r>
              <a:rPr lang="en-US" sz="2000" dirty="0" smtClean="0"/>
              <a:t>);     //local value</a:t>
            </a:r>
          </a:p>
          <a:p>
            <a:pPr>
              <a:buNone/>
            </a:pPr>
            <a:r>
              <a:rPr lang="en-US" sz="2000" dirty="0" err="1" smtClean="0"/>
              <a:t>printf</a:t>
            </a:r>
            <a:r>
              <a:rPr lang="en-US" sz="2000" dirty="0" smtClean="0"/>
              <a:t>("\</a:t>
            </a:r>
            <a:r>
              <a:rPr lang="en-US" sz="2000" dirty="0" err="1" smtClean="0"/>
              <a:t>ty</a:t>
            </a:r>
            <a:r>
              <a:rPr lang="en-US" sz="2000" dirty="0" smtClean="0"/>
              <a:t>=%</a:t>
            </a:r>
            <a:r>
              <a:rPr lang="en-US" sz="2000" dirty="0" err="1" smtClean="0"/>
              <a:t>d",y</a:t>
            </a:r>
            <a:r>
              <a:rPr lang="en-US" sz="2000" dirty="0" smtClean="0"/>
              <a:t>);    //global value</a:t>
            </a:r>
          </a:p>
          <a:p>
            <a:pPr>
              <a:buNone/>
            </a:pPr>
            <a:r>
              <a:rPr lang="en-US" sz="2000" dirty="0" err="1" smtClean="0"/>
              <a:t>printf</a:t>
            </a:r>
            <a:r>
              <a:rPr lang="en-US" sz="2000" dirty="0" smtClean="0"/>
              <a:t>(“\</a:t>
            </a:r>
            <a:r>
              <a:rPr lang="en-US" sz="2000" dirty="0" err="1" smtClean="0"/>
              <a:t>tz</a:t>
            </a:r>
            <a:r>
              <a:rPr lang="en-US" sz="2000" dirty="0" smtClean="0"/>
              <a:t>=%d",::z);   //global value</a:t>
            </a:r>
          </a:p>
          <a:p>
            <a:pPr>
              <a:buNone/>
            </a:pPr>
            <a:endParaRPr lang="en-US" sz="2000" dirty="0" err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44901" y="1589566"/>
            <a:ext cx="3886200" cy="5116033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3200" dirty="0" smtClean="0"/>
              <a:t>y++;</a:t>
            </a:r>
          </a:p>
          <a:p>
            <a:pPr>
              <a:buNone/>
            </a:pPr>
            <a:r>
              <a:rPr lang="en-US" sz="3200" dirty="0" smtClean="0"/>
              <a:t>a();</a:t>
            </a:r>
          </a:p>
          <a:p>
            <a:pPr>
              <a:buNone/>
            </a:pPr>
            <a:r>
              <a:rPr lang="en-US" sz="3200" dirty="0" err="1" smtClean="0"/>
              <a:t>getch</a:t>
            </a:r>
            <a:r>
              <a:rPr lang="en-US" sz="3200" dirty="0" smtClean="0"/>
              <a:t>();</a:t>
            </a:r>
          </a:p>
          <a:p>
            <a:pPr>
              <a:buNone/>
            </a:pPr>
            <a:r>
              <a:rPr lang="en-US" sz="3200" dirty="0" smtClean="0"/>
              <a:t>}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void a()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("\n Inside a:");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("\</a:t>
            </a:r>
            <a:r>
              <a:rPr lang="en-US" dirty="0" err="1" smtClean="0"/>
              <a:t>tx</a:t>
            </a:r>
            <a:r>
              <a:rPr lang="en-US" dirty="0" smtClean="0"/>
              <a:t>=%</a:t>
            </a:r>
            <a:r>
              <a:rPr lang="en-US" dirty="0" err="1" smtClean="0"/>
              <a:t>d",x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("\</a:t>
            </a:r>
            <a:r>
              <a:rPr lang="en-US" dirty="0" err="1" smtClean="0"/>
              <a:t>ty</a:t>
            </a:r>
            <a:r>
              <a:rPr lang="en-US" dirty="0" smtClean="0"/>
              <a:t>=%</a:t>
            </a:r>
            <a:r>
              <a:rPr lang="en-US" dirty="0" err="1" smtClean="0"/>
              <a:t>d",y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("\</a:t>
            </a:r>
            <a:r>
              <a:rPr lang="en-US" dirty="0" err="1" smtClean="0"/>
              <a:t>tz</a:t>
            </a:r>
            <a:r>
              <a:rPr lang="en-US" dirty="0" smtClean="0"/>
              <a:t>=%</a:t>
            </a:r>
            <a:r>
              <a:rPr lang="en-US" dirty="0" err="1" smtClean="0"/>
              <a:t>d",z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r>
              <a:rPr lang="en-US" dirty="0" smtClean="0"/>
              <a:t>output</a:t>
            </a:r>
          </a:p>
          <a:p>
            <a:pPr>
              <a:buNone/>
            </a:pPr>
            <a:r>
              <a:rPr lang="en-US" dirty="0" smtClean="0"/>
              <a:t>inside main: x=1234 y=0 z=0</a:t>
            </a:r>
          </a:p>
          <a:p>
            <a:pPr>
              <a:buNone/>
            </a:pPr>
            <a:r>
              <a:rPr lang="en-US" dirty="0" smtClean="0"/>
              <a:t>inside a: x=0  y=1  z=0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26329"/>
            <a:ext cx="9144000" cy="6619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3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Type promotion or type casting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When low value </a:t>
            </a:r>
            <a:r>
              <a:rPr lang="en-US" sz="2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vars</a:t>
            </a:r>
            <a:r>
              <a:rPr lang="en-US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assigned to high </a:t>
            </a:r>
            <a:r>
              <a:rPr lang="en-US" sz="2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valule</a:t>
            </a:r>
            <a:r>
              <a:rPr lang="en-US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vars</a:t>
            </a:r>
            <a:r>
              <a:rPr lang="en-US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then it automatically converted to high value. This is called </a:t>
            </a:r>
            <a:r>
              <a:rPr lang="en-US" sz="2400" i="1" u="sng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implicit conversion</a:t>
            </a:r>
            <a:r>
              <a:rPr lang="en-US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of values. But reverse is not allowed.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value can be assigned to float or double since </a:t>
            </a:r>
            <a:r>
              <a:rPr lang="en-US" sz="2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takes 2 bytes and float takes 4 bytes &amp; double takes 8 bytes.</a:t>
            </a:r>
          </a:p>
          <a:p>
            <a:pPr marL="45720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float a=5.5,b=6.6,c  ; </a:t>
            </a:r>
            <a:r>
              <a:rPr lang="en-US" sz="2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x=5,y=7,z;</a:t>
            </a:r>
          </a:p>
          <a:p>
            <a:pPr marL="45720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z=a;       Not allowed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            c=x;       allowed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Hence type casting required when we want to assign big no </a:t>
            </a:r>
            <a:r>
              <a:rPr lang="en-US" sz="2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var</a:t>
            </a:r>
            <a:r>
              <a:rPr lang="en-US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to low number </a:t>
            </a:r>
            <a:r>
              <a:rPr lang="en-US" sz="2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var</a:t>
            </a:r>
            <a:r>
              <a:rPr lang="en-US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. This is called </a:t>
            </a:r>
            <a:r>
              <a:rPr lang="en-US" sz="2400" i="1" u="sng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explicit conversion.</a:t>
            </a:r>
            <a:endParaRPr lang="en-US" sz="2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      z=</a:t>
            </a:r>
            <a:r>
              <a:rPr lang="en-US" sz="2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(a);        allowed    or z=(</a:t>
            </a:r>
            <a:r>
              <a:rPr lang="en-US" sz="2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 a;    allowed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6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5925" y="2495550"/>
            <a:ext cx="5772150" cy="367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5751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591920"/>
              </p:ext>
            </p:extLst>
          </p:nvPr>
        </p:nvGraphicFramePr>
        <p:xfrm>
          <a:off x="-1" y="-1"/>
          <a:ext cx="9144000" cy="65532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4095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Data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Type         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Range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Bytes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5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char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-128 to +127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5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unsigned char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0 to 255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5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signed char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-128 to +127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5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int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-32768 to +32767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5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unsigned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int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0 to 65535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5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signed int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-32768 to +32767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5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short int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-32768 to +32767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5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unsigned short int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0 to 65535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5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signed short int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-32768 to +32767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5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long int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-2147483648 to 21….647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5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signed long int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-2147483648 to 21….647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5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unsigned long int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0 to 4294967295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5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float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-3.4e38 to +3.4e38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5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double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-1.7e308 to +1.7e308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95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long double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-1.7e4932 to +1.7e4932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146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Functions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4800600"/>
          </a:xfrm>
          <a:noFill/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dirty="0" smtClean="0"/>
              <a:t>A ‘C’ program is made up of one or more functions.</a:t>
            </a:r>
          </a:p>
          <a:p>
            <a:pPr algn="just"/>
            <a:r>
              <a:rPr lang="en-US" sz="2800" dirty="0" smtClean="0"/>
              <a:t>All C programs contain at least one function, called main() where execution starts.</a:t>
            </a:r>
          </a:p>
          <a:p>
            <a:pPr algn="just"/>
            <a:r>
              <a:rPr lang="en-US" sz="2800" dirty="0" smtClean="0"/>
              <a:t>Execution always begins with main( ), no matter where it is placed in the program.  By convention, main( ) is located before all other functions.</a:t>
            </a:r>
          </a:p>
          <a:p>
            <a:pPr algn="just"/>
            <a:r>
              <a:rPr lang="en-US" sz="2800" dirty="0" smtClean="0"/>
              <a:t>When program control encounters a function name, the function is </a:t>
            </a:r>
            <a:r>
              <a:rPr lang="en-US" sz="2800" b="1" dirty="0" smtClean="0"/>
              <a:t>called</a:t>
            </a:r>
            <a:r>
              <a:rPr lang="en-US" sz="2800" dirty="0" smtClean="0"/>
              <a:t> (</a:t>
            </a:r>
            <a:r>
              <a:rPr lang="en-US" sz="2800" b="1" dirty="0" smtClean="0"/>
              <a:t>invoked</a:t>
            </a:r>
            <a:r>
              <a:rPr lang="en-US" sz="2800" dirty="0" smtClean="0"/>
              <a:t>).</a:t>
            </a:r>
          </a:p>
          <a:p>
            <a:pPr lvl="1" algn="just"/>
            <a:r>
              <a:rPr lang="en-US" dirty="0" smtClean="0"/>
              <a:t>Program control passes to the function.</a:t>
            </a:r>
          </a:p>
          <a:p>
            <a:pPr lvl="1" algn="just"/>
            <a:r>
              <a:rPr lang="en-US" dirty="0" smtClean="0"/>
              <a:t>The function is executed.</a:t>
            </a:r>
          </a:p>
          <a:p>
            <a:pPr lvl="1" algn="just"/>
            <a:r>
              <a:rPr lang="en-US" dirty="0" smtClean="0"/>
              <a:t>Control is passed back to the calling function.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5925" y="2495550"/>
            <a:ext cx="5772150" cy="367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3121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Logical operators &amp; Bitwise operators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399412"/>
              </p:ext>
            </p:extLst>
          </p:nvPr>
        </p:nvGraphicFramePr>
        <p:xfrm>
          <a:off x="914400" y="4191000"/>
          <a:ext cx="7238999" cy="253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18290"/>
                <a:gridCol w="1050250"/>
                <a:gridCol w="1292615"/>
                <a:gridCol w="1211826"/>
                <a:gridCol w="1373403"/>
                <a:gridCol w="1292615"/>
              </a:tblGrid>
              <a:tr h="5060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</a:rPr>
                        <a:t>P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Q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P&amp;Q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P|Q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P^Q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~P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060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0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0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060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</a:rPr>
                        <a:t>0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1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060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060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1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1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290827"/>
              </p:ext>
            </p:extLst>
          </p:nvPr>
        </p:nvGraphicFramePr>
        <p:xfrm>
          <a:off x="838201" y="1676400"/>
          <a:ext cx="7696199" cy="2209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9348"/>
                <a:gridCol w="1465943"/>
                <a:gridCol w="1465943"/>
                <a:gridCol w="1612537"/>
                <a:gridCol w="1832428"/>
              </a:tblGrid>
              <a:tr h="44196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</a:rPr>
                        <a:t>P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Q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P&amp;&amp;Q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P||Q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!P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TRUE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TRUE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TRUE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TRUE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FALSE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TRUE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FALSE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FALSE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TRUE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FALSE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FALSE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TRUE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FALSE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TRUE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TRUE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</a:rPr>
                        <a:t>FALSE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FALSE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FALSE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FALSE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</a:rPr>
                        <a:t>TRUE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49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7200" i="1" smtClean="0"/>
          </a:p>
          <a:p>
            <a:pPr algn="ctr">
              <a:buNone/>
            </a:pPr>
            <a:r>
              <a:rPr lang="en-US" sz="7200" i="1" smtClean="0"/>
              <a:t>Thank </a:t>
            </a:r>
            <a:r>
              <a:rPr lang="en-US" sz="7200" i="1" dirty="0" smtClean="0"/>
              <a:t>you</a:t>
            </a:r>
            <a:endParaRPr lang="en-US" sz="7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		Calling function()</a:t>
            </a:r>
          </a:p>
          <a:p>
            <a:pPr>
              <a:buNone/>
            </a:pPr>
            <a:r>
              <a:rPr lang="en-US" dirty="0" smtClean="0"/>
              <a:t>		{</a:t>
            </a:r>
          </a:p>
          <a:p>
            <a:pPr>
              <a:buNone/>
            </a:pPr>
            <a:r>
              <a:rPr lang="en-US" dirty="0" smtClean="0"/>
              <a:t>			//Body of calling function</a:t>
            </a:r>
          </a:p>
          <a:p>
            <a:pPr>
              <a:buNone/>
            </a:pPr>
            <a:r>
              <a:rPr lang="en-US" dirty="0" smtClean="0"/>
              <a:t>			Function call;</a:t>
            </a:r>
          </a:p>
          <a:p>
            <a:pPr>
              <a:buNone/>
            </a:pPr>
            <a:r>
              <a:rPr lang="en-US" dirty="0" smtClean="0"/>
              <a:t>			//after function call</a:t>
            </a:r>
          </a:p>
          <a:p>
            <a:pPr>
              <a:buNone/>
            </a:pPr>
            <a:r>
              <a:rPr lang="en-US" dirty="0" smtClean="0"/>
              <a:t>		}</a:t>
            </a:r>
          </a:p>
          <a:p>
            <a:pPr>
              <a:buNone/>
            </a:pPr>
            <a:r>
              <a:rPr lang="en-US" dirty="0" smtClean="0"/>
              <a:t>		Called function()</a:t>
            </a:r>
          </a:p>
          <a:p>
            <a:pPr>
              <a:buNone/>
            </a:pPr>
            <a:r>
              <a:rPr lang="en-US" dirty="0" smtClean="0"/>
              <a:t>		{</a:t>
            </a:r>
          </a:p>
          <a:p>
            <a:pPr>
              <a:buNone/>
            </a:pPr>
            <a:r>
              <a:rPr lang="en-US" dirty="0" smtClean="0"/>
              <a:t>			//Body of called function</a:t>
            </a:r>
          </a:p>
          <a:p>
            <a:pPr>
              <a:buNone/>
            </a:pPr>
            <a:r>
              <a:rPr lang="en-US" dirty="0" smtClean="0"/>
              <a:t>			</a:t>
            </a:r>
          </a:p>
          <a:p>
            <a:pPr>
              <a:buNone/>
            </a:pPr>
            <a:r>
              <a:rPr lang="en-US" dirty="0" smtClean="0"/>
              <a:t>		}</a:t>
            </a:r>
            <a:endParaRPr lang="en-US" dirty="0"/>
          </a:p>
        </p:txBody>
      </p:sp>
      <p:sp>
        <p:nvSpPr>
          <p:cNvPr id="14" name="Curved Left Arrow 13"/>
          <p:cNvSpPr/>
          <p:nvPr/>
        </p:nvSpPr>
        <p:spPr>
          <a:xfrm>
            <a:off x="5029200" y="2819400"/>
            <a:ext cx="762000" cy="1524000"/>
          </a:xfrm>
          <a:prstGeom prst="curvedLeftArrow">
            <a:avLst>
              <a:gd name="adj1" fmla="val 25000"/>
              <a:gd name="adj2" fmla="val 56667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Curved Right Arrow 14"/>
          <p:cNvSpPr/>
          <p:nvPr/>
        </p:nvSpPr>
        <p:spPr>
          <a:xfrm flipV="1">
            <a:off x="914400" y="3276600"/>
            <a:ext cx="685800" cy="2438400"/>
          </a:xfrm>
          <a:prstGeom prst="curvedRightArrow">
            <a:avLst>
              <a:gd name="adj1" fmla="val 25000"/>
              <a:gd name="adj2" fmla="val 54582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29600" cy="4495800"/>
          </a:xfrm>
          <a:noFill/>
        </p:spPr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sz="2400" dirty="0" smtClean="0"/>
              <a:t>#include &lt;</a:t>
            </a:r>
            <a:r>
              <a:rPr lang="en-US" sz="2400" dirty="0" err="1" smtClean="0"/>
              <a:t>stdio.h</a:t>
            </a:r>
            <a:r>
              <a:rPr lang="en-US" sz="2400" dirty="0" smtClean="0"/>
              <a:t>&gt;</a:t>
            </a:r>
          </a:p>
          <a:p>
            <a:pPr>
              <a:buFontTx/>
              <a:buNone/>
            </a:pPr>
            <a:endParaRPr lang="en-US" sz="2400" dirty="0" smtClean="0"/>
          </a:p>
          <a:p>
            <a:pPr>
              <a:buFontTx/>
              <a:buNone/>
            </a:pPr>
            <a:r>
              <a:rPr lang="en-US" sz="2400" dirty="0" smtClean="0"/>
              <a:t> </a:t>
            </a:r>
            <a:r>
              <a:rPr lang="en-US" sz="2400" dirty="0" err="1" smtClean="0"/>
              <a:t>int</a:t>
            </a:r>
            <a:r>
              <a:rPr lang="en-US" sz="2400" dirty="0" smtClean="0"/>
              <a:t> main ( )	</a:t>
            </a:r>
            <a:r>
              <a:rPr lang="en-US" sz="2400" dirty="0" err="1" smtClean="0">
                <a:solidFill>
                  <a:srgbClr val="114FFB"/>
                </a:solidFill>
              </a:rPr>
              <a:t>printf</a:t>
            </a:r>
            <a:r>
              <a:rPr lang="en-US" sz="2400" dirty="0" smtClean="0">
                <a:solidFill>
                  <a:srgbClr val="114FFB"/>
                </a:solidFill>
              </a:rPr>
              <a:t> is the name of a </a:t>
            </a:r>
            <a:r>
              <a:rPr lang="en-US" sz="2400" b="1" dirty="0" smtClean="0">
                <a:solidFill>
                  <a:srgbClr val="114FFB"/>
                </a:solidFill>
              </a:rPr>
              <a:t>predefined</a:t>
            </a:r>
            <a:r>
              <a:rPr lang="en-US" sz="2400" dirty="0" smtClean="0">
                <a:solidFill>
                  <a:srgbClr val="114FFB"/>
                </a:solidFill>
              </a:rPr>
              <a:t> </a:t>
            </a:r>
            <a:endParaRPr lang="en-US" sz="2400" dirty="0" smtClean="0"/>
          </a:p>
          <a:p>
            <a:pPr>
              <a:buFontTx/>
              <a:buNone/>
            </a:pPr>
            <a:r>
              <a:rPr lang="en-US" sz="2400" dirty="0" smtClean="0"/>
              <a:t>{			</a:t>
            </a:r>
            <a:r>
              <a:rPr lang="en-US" sz="2400" b="1" dirty="0" smtClean="0">
                <a:solidFill>
                  <a:srgbClr val="114FFB"/>
                </a:solidFill>
              </a:rPr>
              <a:t>function</a:t>
            </a:r>
            <a:r>
              <a:rPr lang="en-US" sz="2400" dirty="0" smtClean="0">
                <a:solidFill>
                  <a:srgbClr val="114FFB"/>
                </a:solidFill>
              </a:rPr>
              <a:t> in the </a:t>
            </a:r>
            <a:r>
              <a:rPr lang="en-US" sz="2400" dirty="0" err="1" smtClean="0">
                <a:solidFill>
                  <a:srgbClr val="114FFB"/>
                </a:solidFill>
              </a:rPr>
              <a:t>stdio</a:t>
            </a:r>
            <a:r>
              <a:rPr lang="en-US" sz="2400" dirty="0" smtClean="0">
                <a:solidFill>
                  <a:srgbClr val="114FFB"/>
                </a:solidFill>
              </a:rPr>
              <a:t> library</a:t>
            </a:r>
          </a:p>
          <a:p>
            <a:pPr>
              <a:buFontTx/>
              <a:buNone/>
            </a:pPr>
            <a:endParaRPr lang="en-US" sz="2400" dirty="0" smtClean="0">
              <a:solidFill>
                <a:srgbClr val="114FFB"/>
              </a:solidFill>
            </a:endParaRPr>
          </a:p>
          <a:p>
            <a:pPr>
              <a:buFontTx/>
              <a:buNone/>
            </a:pPr>
            <a:r>
              <a:rPr lang="en-US" sz="2400" dirty="0" smtClean="0"/>
              <a:t>       </a:t>
            </a:r>
            <a:r>
              <a:rPr lang="en-US" sz="2400" dirty="0" err="1" smtClean="0"/>
              <a:t>printf</a:t>
            </a:r>
            <a:r>
              <a:rPr lang="en-US" sz="2400" dirty="0" smtClean="0"/>
              <a:t> (“Hello World!\n”) ;	                         </a:t>
            </a:r>
            <a:r>
              <a:rPr lang="en-US" sz="2400" dirty="0" smtClean="0">
                <a:solidFill>
                  <a:srgbClr val="FE9B03"/>
                </a:solidFill>
              </a:rPr>
              <a:t>this statement is</a:t>
            </a:r>
          </a:p>
          <a:p>
            <a:pPr>
              <a:buFontTx/>
              <a:buNone/>
            </a:pPr>
            <a:r>
              <a:rPr lang="en-US" sz="2400" dirty="0" smtClean="0">
                <a:solidFill>
                  <a:srgbClr val="FE9B03"/>
                </a:solidFill>
              </a:rPr>
              <a:t>       </a:t>
            </a:r>
            <a:r>
              <a:rPr lang="en-US" sz="2400" dirty="0" smtClean="0"/>
              <a:t>return 0 ;                                                       </a:t>
            </a:r>
            <a:r>
              <a:rPr lang="en-US" sz="2400" dirty="0" smtClean="0">
                <a:solidFill>
                  <a:srgbClr val="FE9B03"/>
                </a:solidFill>
              </a:rPr>
              <a:t> known as a</a:t>
            </a:r>
            <a:endParaRPr lang="en-US" sz="2400" dirty="0" smtClean="0"/>
          </a:p>
          <a:p>
            <a:pPr>
              <a:buFontTx/>
              <a:buNone/>
            </a:pPr>
            <a:r>
              <a:rPr lang="en-US" sz="2400" dirty="0" smtClean="0"/>
              <a:t>}                                                                            </a:t>
            </a:r>
            <a:r>
              <a:rPr lang="en-US" sz="2400" b="1" dirty="0" smtClean="0">
                <a:solidFill>
                  <a:srgbClr val="FE9B03"/>
                </a:solidFill>
              </a:rPr>
              <a:t>function call</a:t>
            </a:r>
            <a:endParaRPr lang="en-US" sz="2400" dirty="0" smtClean="0"/>
          </a:p>
          <a:p>
            <a:pPr>
              <a:buFontTx/>
              <a:buNone/>
            </a:pPr>
            <a:r>
              <a:rPr lang="en-US" sz="2400" dirty="0" smtClean="0"/>
              <a:t>   </a:t>
            </a:r>
            <a:r>
              <a:rPr lang="en-US" sz="2400" dirty="0" smtClean="0">
                <a:solidFill>
                  <a:srgbClr val="FC0128"/>
                </a:solidFill>
              </a:rPr>
              <a:t>this is a string we are </a:t>
            </a:r>
            <a:r>
              <a:rPr lang="en-US" sz="2400" b="1" dirty="0" smtClean="0">
                <a:solidFill>
                  <a:srgbClr val="FC0128"/>
                </a:solidFill>
              </a:rPr>
              <a:t>passing</a:t>
            </a:r>
          </a:p>
          <a:p>
            <a:pPr>
              <a:buFontTx/>
              <a:buNone/>
            </a:pPr>
            <a:r>
              <a:rPr lang="en-US" sz="2400" b="1" dirty="0" smtClean="0"/>
              <a:t>   </a:t>
            </a:r>
            <a:r>
              <a:rPr lang="en-US" sz="2400" dirty="0" smtClean="0">
                <a:solidFill>
                  <a:srgbClr val="FC0128"/>
                </a:solidFill>
              </a:rPr>
              <a:t>as an </a:t>
            </a:r>
            <a:r>
              <a:rPr lang="en-US" sz="2400" b="1" dirty="0" smtClean="0">
                <a:solidFill>
                  <a:srgbClr val="FC0128"/>
                </a:solidFill>
              </a:rPr>
              <a:t>argument</a:t>
            </a:r>
            <a:r>
              <a:rPr lang="en-US" sz="2400" dirty="0" smtClean="0">
                <a:solidFill>
                  <a:srgbClr val="FC0128"/>
                </a:solidFill>
              </a:rPr>
              <a:t> (</a:t>
            </a:r>
            <a:r>
              <a:rPr lang="en-US" sz="2400" b="1" dirty="0" smtClean="0">
                <a:solidFill>
                  <a:srgbClr val="FC0128"/>
                </a:solidFill>
              </a:rPr>
              <a:t>parameter</a:t>
            </a:r>
            <a:r>
              <a:rPr lang="en-US" sz="2400" dirty="0" smtClean="0">
                <a:solidFill>
                  <a:srgbClr val="FC0128"/>
                </a:solidFill>
              </a:rPr>
              <a:t>) to</a:t>
            </a:r>
          </a:p>
          <a:p>
            <a:pPr>
              <a:buFontTx/>
              <a:buNone/>
            </a:pPr>
            <a:r>
              <a:rPr lang="en-US" sz="2400" dirty="0" smtClean="0">
                <a:solidFill>
                  <a:srgbClr val="FC0128"/>
                </a:solidFill>
              </a:rPr>
              <a:t>   the </a:t>
            </a:r>
            <a:r>
              <a:rPr lang="en-US" sz="2400" dirty="0" err="1" smtClean="0">
                <a:solidFill>
                  <a:srgbClr val="FC0128"/>
                </a:solidFill>
              </a:rPr>
              <a:t>printf</a:t>
            </a:r>
            <a:r>
              <a:rPr lang="en-US" sz="2400" dirty="0" smtClean="0">
                <a:solidFill>
                  <a:srgbClr val="FC0128"/>
                </a:solidFill>
              </a:rPr>
              <a:t> function</a:t>
            </a:r>
            <a:endParaRPr lang="en-US" sz="2400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Sample Function Call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 rot="17940000" flipH="1">
            <a:off x="1714500" y="3086100"/>
            <a:ext cx="749300" cy="215900"/>
          </a:xfrm>
          <a:prstGeom prst="rightArrow">
            <a:avLst>
              <a:gd name="adj1" fmla="val 50000"/>
              <a:gd name="adj2" fmla="val 173545"/>
            </a:avLst>
          </a:prstGeom>
          <a:solidFill>
            <a:srgbClr val="114FFB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 rot="-5400000">
            <a:off x="2400300" y="4305300"/>
            <a:ext cx="838200" cy="304800"/>
          </a:xfrm>
          <a:prstGeom prst="rightArrow">
            <a:avLst>
              <a:gd name="adj1" fmla="val 50000"/>
              <a:gd name="adj2" fmla="val 137513"/>
            </a:avLst>
          </a:prstGeom>
          <a:solidFill>
            <a:srgbClr val="FC0128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 flipH="1">
            <a:off x="4572000" y="3733800"/>
            <a:ext cx="1282700" cy="215900"/>
          </a:xfrm>
          <a:prstGeom prst="rightArrow">
            <a:avLst>
              <a:gd name="adj1" fmla="val 50000"/>
              <a:gd name="adj2" fmla="val 297086"/>
            </a:avLst>
          </a:prstGeom>
          <a:solidFill>
            <a:srgbClr val="FE9B0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sz="3200" dirty="0" smtClean="0"/>
              <a:t>It break up a program into easily manageable chunks and makes programs significantly easier to understand.</a:t>
            </a:r>
          </a:p>
          <a:p>
            <a:pPr algn="just"/>
            <a:endParaRPr lang="en-US" sz="3200" dirty="0" smtClean="0"/>
          </a:p>
          <a:p>
            <a:pPr algn="just"/>
            <a:r>
              <a:rPr lang="en-US" sz="3200" dirty="0" smtClean="0"/>
              <a:t>Well written functions may be reused in multiple programs. </a:t>
            </a:r>
            <a:r>
              <a:rPr lang="en-US" sz="3200" dirty="0" err="1" smtClean="0"/>
              <a:t>eg</a:t>
            </a:r>
            <a:r>
              <a:rPr lang="en-US" sz="3200" dirty="0" smtClean="0"/>
              <a:t>. The C standard library functions.</a:t>
            </a:r>
          </a:p>
          <a:p>
            <a:pPr algn="just"/>
            <a:endParaRPr lang="en-US" sz="3200" dirty="0" smtClean="0"/>
          </a:p>
          <a:p>
            <a:pPr algn="just"/>
            <a:r>
              <a:rPr lang="en-US" sz="3200" dirty="0" smtClean="0"/>
              <a:t>Functions can be used to protect data.</a:t>
            </a:r>
          </a:p>
          <a:p>
            <a:pPr algn="just"/>
            <a:endParaRPr lang="en-US" sz="3200" dirty="0" smtClean="0"/>
          </a:p>
          <a:p>
            <a:pPr algn="just"/>
            <a:r>
              <a:rPr lang="en-US" sz="3200" dirty="0" smtClean="0"/>
              <a:t>Different programmers working on one large project can divide the workload by writing different functions.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for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The name of a function is global.</a:t>
            </a:r>
          </a:p>
          <a:p>
            <a:pPr algn="just"/>
            <a:r>
              <a:rPr lang="en-US" dirty="0" smtClean="0"/>
              <a:t>No function can be defined in another function body.</a:t>
            </a:r>
          </a:p>
          <a:p>
            <a:pPr algn="just"/>
            <a:r>
              <a:rPr lang="en-US" dirty="0" smtClean="0"/>
              <a:t>Number of arguments must agree with the number of parameters specified in the prototype.</a:t>
            </a:r>
          </a:p>
          <a:p>
            <a:pPr algn="just"/>
            <a:r>
              <a:rPr lang="en-US" dirty="0" smtClean="0"/>
              <a:t>The function return type cannot be an array or a function type.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In-built Functions in C</a:t>
            </a:r>
            <a:endParaRPr lang="en-US" dirty="0"/>
          </a:p>
        </p:txBody>
      </p:sp>
      <p:sp>
        <p:nvSpPr>
          <p:cNvPr id="372739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85800" y="1524000"/>
            <a:ext cx="3810000" cy="46482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 dirty="0">
                <a:latin typeface="Courier New" pitchFamily="49" charset="0"/>
              </a:rPr>
              <a:t>#include &lt;</a:t>
            </a:r>
            <a:r>
              <a:rPr lang="en-US" sz="2400" b="1" dirty="0" err="1">
                <a:latin typeface="Courier New" pitchFamily="49" charset="0"/>
              </a:rPr>
              <a:t>math.h</a:t>
            </a:r>
            <a:r>
              <a:rPr lang="en-US" sz="2400" b="1" dirty="0">
                <a:latin typeface="Courier New" pitchFamily="49" charset="0"/>
              </a:rPr>
              <a:t>&gt;</a:t>
            </a:r>
          </a:p>
          <a:p>
            <a:pPr lvl="1"/>
            <a:r>
              <a:rPr lang="en-US" sz="2000" b="1" dirty="0">
                <a:latin typeface="Courier New" pitchFamily="49" charset="0"/>
              </a:rPr>
              <a:t>sin(x) // radians</a:t>
            </a:r>
          </a:p>
          <a:p>
            <a:pPr lvl="1"/>
            <a:r>
              <a:rPr lang="en-US" sz="2000" b="1" dirty="0" err="1">
                <a:latin typeface="Courier New" pitchFamily="49" charset="0"/>
              </a:rPr>
              <a:t>cos</a:t>
            </a:r>
            <a:r>
              <a:rPr lang="en-US" sz="2000" b="1" dirty="0">
                <a:latin typeface="Courier New" pitchFamily="49" charset="0"/>
              </a:rPr>
              <a:t>(x) // radians</a:t>
            </a:r>
          </a:p>
          <a:p>
            <a:pPr lvl="1"/>
            <a:r>
              <a:rPr lang="en-US" sz="2000" b="1" dirty="0">
                <a:latin typeface="Courier New" pitchFamily="49" charset="0"/>
              </a:rPr>
              <a:t>tan(x) // radians</a:t>
            </a:r>
          </a:p>
          <a:p>
            <a:pPr lvl="1"/>
            <a:r>
              <a:rPr lang="en-US" sz="2000" b="1" dirty="0" err="1">
                <a:latin typeface="Courier New" pitchFamily="49" charset="0"/>
              </a:rPr>
              <a:t>atan</a:t>
            </a:r>
            <a:r>
              <a:rPr lang="en-US" sz="2000" b="1" dirty="0">
                <a:latin typeface="Courier New" pitchFamily="49" charset="0"/>
              </a:rPr>
              <a:t>(x) </a:t>
            </a:r>
          </a:p>
          <a:p>
            <a:pPr lvl="1"/>
            <a:r>
              <a:rPr lang="en-US" sz="2000" b="1" dirty="0">
                <a:latin typeface="Courier New" pitchFamily="49" charset="0"/>
              </a:rPr>
              <a:t>atan2(</a:t>
            </a:r>
            <a:r>
              <a:rPr lang="en-US" sz="2000" b="1" dirty="0" err="1">
                <a:latin typeface="Courier New" pitchFamily="49" charset="0"/>
              </a:rPr>
              <a:t>y,x</a:t>
            </a:r>
            <a:r>
              <a:rPr lang="en-US" sz="2000" b="1" dirty="0">
                <a:latin typeface="Courier New" pitchFamily="49" charset="0"/>
              </a:rPr>
              <a:t>)</a:t>
            </a:r>
            <a:endParaRPr lang="en-US" sz="2000" b="1" dirty="0"/>
          </a:p>
          <a:p>
            <a:pPr lvl="1"/>
            <a:r>
              <a:rPr lang="en-US" sz="2000" b="1" dirty="0">
                <a:latin typeface="Courier New" pitchFamily="49" charset="0"/>
              </a:rPr>
              <a:t>exp(x) </a:t>
            </a:r>
            <a:r>
              <a:rPr lang="en-US" sz="2000" dirty="0"/>
              <a:t>// </a:t>
            </a:r>
            <a:r>
              <a:rPr lang="en-US" sz="2000" i="1" dirty="0"/>
              <a:t>e</a:t>
            </a:r>
            <a:r>
              <a:rPr lang="en-US" sz="2000" i="1" baseline="30000" dirty="0"/>
              <a:t>x</a:t>
            </a:r>
            <a:endParaRPr lang="en-US" sz="2000" i="1" dirty="0"/>
          </a:p>
          <a:p>
            <a:pPr lvl="1"/>
            <a:r>
              <a:rPr lang="en-US" sz="2000" b="1" dirty="0">
                <a:latin typeface="Courier New" pitchFamily="49" charset="0"/>
              </a:rPr>
              <a:t>log(x) </a:t>
            </a:r>
            <a:r>
              <a:rPr lang="en-US" sz="2000" dirty="0"/>
              <a:t>// log</a:t>
            </a:r>
            <a:r>
              <a:rPr lang="en-US" sz="2000" baseline="-25000" dirty="0"/>
              <a:t>e</a:t>
            </a:r>
            <a:r>
              <a:rPr lang="en-US" sz="2000" dirty="0"/>
              <a:t> </a:t>
            </a:r>
            <a:r>
              <a:rPr lang="en-US" sz="2000" i="1" dirty="0"/>
              <a:t>x</a:t>
            </a:r>
            <a:endParaRPr lang="en-US" sz="2000" dirty="0"/>
          </a:p>
          <a:p>
            <a:pPr lvl="1"/>
            <a:r>
              <a:rPr lang="en-US" sz="2000" b="1" dirty="0">
                <a:latin typeface="Courier New" pitchFamily="49" charset="0"/>
              </a:rPr>
              <a:t>log10(x) </a:t>
            </a:r>
            <a:r>
              <a:rPr lang="en-US" sz="2000" dirty="0"/>
              <a:t>// log</a:t>
            </a:r>
            <a:r>
              <a:rPr lang="en-US" sz="2000" baseline="-25000" dirty="0"/>
              <a:t>10</a:t>
            </a:r>
            <a:r>
              <a:rPr lang="en-US" sz="2000" dirty="0"/>
              <a:t> </a:t>
            </a:r>
            <a:r>
              <a:rPr lang="en-US" sz="2000" i="1" dirty="0"/>
              <a:t>x</a:t>
            </a:r>
          </a:p>
          <a:p>
            <a:pPr lvl="1"/>
            <a:r>
              <a:rPr lang="en-US" sz="2000" b="1" dirty="0" err="1">
                <a:latin typeface="Courier New" pitchFamily="49" charset="0"/>
              </a:rPr>
              <a:t>sqrt</a:t>
            </a:r>
            <a:r>
              <a:rPr lang="en-US" sz="2000" b="1" dirty="0">
                <a:latin typeface="Courier New" pitchFamily="49" charset="0"/>
              </a:rPr>
              <a:t>(x) </a:t>
            </a:r>
            <a:r>
              <a:rPr lang="en-US" sz="2000" dirty="0"/>
              <a:t>// </a:t>
            </a:r>
            <a:r>
              <a:rPr lang="en-US" sz="2000" i="1" dirty="0"/>
              <a:t>x </a:t>
            </a:r>
            <a:r>
              <a:rPr lang="en-US" sz="2000" dirty="0">
                <a:sym typeface="Symbol" pitchFamily="18" charset="2"/>
              </a:rPr>
              <a:t></a:t>
            </a:r>
            <a:r>
              <a:rPr lang="en-US" sz="2000" i="1" dirty="0">
                <a:sym typeface="Symbol" pitchFamily="18" charset="2"/>
              </a:rPr>
              <a:t> 0</a:t>
            </a:r>
          </a:p>
          <a:p>
            <a:pPr lvl="1"/>
            <a:r>
              <a:rPr lang="en-US" sz="2000" b="1" dirty="0" err="1">
                <a:latin typeface="Courier New" pitchFamily="49" charset="0"/>
              </a:rPr>
              <a:t>pow</a:t>
            </a:r>
            <a:r>
              <a:rPr lang="en-US" sz="2000" b="1" dirty="0">
                <a:latin typeface="Courier New" pitchFamily="49" charset="0"/>
              </a:rPr>
              <a:t>(x, y) </a:t>
            </a:r>
            <a:r>
              <a:rPr lang="en-US" sz="2000" dirty="0"/>
              <a:t>// </a:t>
            </a:r>
            <a:r>
              <a:rPr lang="en-US" sz="2000" i="1" dirty="0" err="1"/>
              <a:t>x</a:t>
            </a:r>
            <a:r>
              <a:rPr lang="en-US" sz="2000" i="1" baseline="30000" dirty="0" err="1"/>
              <a:t>y</a:t>
            </a:r>
            <a:endParaRPr lang="en-US" sz="2000" i="1" dirty="0"/>
          </a:p>
          <a:p>
            <a:pPr lvl="1"/>
            <a:r>
              <a:rPr lang="en-US" sz="2000" b="1" dirty="0">
                <a:latin typeface="Courier New" pitchFamily="49" charset="0"/>
              </a:rPr>
              <a:t>...</a:t>
            </a:r>
          </a:p>
        </p:txBody>
      </p:sp>
      <p:sp>
        <p:nvSpPr>
          <p:cNvPr id="372740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48200" y="1524000"/>
            <a:ext cx="3810000" cy="4648200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sz="2400" b="1" dirty="0">
                <a:latin typeface="Courier New" pitchFamily="49" charset="0"/>
              </a:rPr>
              <a:t>#include &lt;</a:t>
            </a:r>
            <a:r>
              <a:rPr lang="en-US" sz="2400" b="1" dirty="0" err="1">
                <a:latin typeface="Courier New" pitchFamily="49" charset="0"/>
              </a:rPr>
              <a:t>stdio.h</a:t>
            </a:r>
            <a:r>
              <a:rPr lang="en-US" sz="2400" b="1" dirty="0">
                <a:latin typeface="Courier New" pitchFamily="49" charset="0"/>
              </a:rPr>
              <a:t>&gt;</a:t>
            </a:r>
          </a:p>
          <a:p>
            <a:pPr lvl="1"/>
            <a:r>
              <a:rPr lang="en-US" sz="2000" b="1" dirty="0" err="1">
                <a:latin typeface="Courier New" pitchFamily="49" charset="0"/>
              </a:rPr>
              <a:t>printf</a:t>
            </a:r>
            <a:r>
              <a:rPr lang="en-US" sz="2000" b="1" dirty="0">
                <a:latin typeface="Courier New" pitchFamily="49" charset="0"/>
              </a:rPr>
              <a:t>()</a:t>
            </a:r>
          </a:p>
          <a:p>
            <a:pPr lvl="1"/>
            <a:r>
              <a:rPr lang="en-US" sz="2000" b="1" dirty="0" err="1">
                <a:latin typeface="Courier New" pitchFamily="49" charset="0"/>
              </a:rPr>
              <a:t>fprintf</a:t>
            </a:r>
            <a:r>
              <a:rPr lang="en-US" sz="2000" b="1" dirty="0">
                <a:latin typeface="Courier New" pitchFamily="49" charset="0"/>
              </a:rPr>
              <a:t>()</a:t>
            </a:r>
          </a:p>
          <a:p>
            <a:pPr lvl="1"/>
            <a:r>
              <a:rPr lang="en-US" sz="2000" b="1" dirty="0" err="1">
                <a:latin typeface="Courier New" pitchFamily="49" charset="0"/>
              </a:rPr>
              <a:t>scanf</a:t>
            </a:r>
            <a:r>
              <a:rPr lang="en-US" sz="2000" b="1" dirty="0">
                <a:latin typeface="Courier New" pitchFamily="49" charset="0"/>
              </a:rPr>
              <a:t>()</a:t>
            </a:r>
          </a:p>
          <a:p>
            <a:pPr lvl="1"/>
            <a:r>
              <a:rPr lang="en-US" sz="2000" b="1" dirty="0" err="1">
                <a:latin typeface="Courier New" pitchFamily="49" charset="0"/>
              </a:rPr>
              <a:t>sscanf</a:t>
            </a:r>
            <a:r>
              <a:rPr lang="en-US" sz="2000" b="1" dirty="0">
                <a:latin typeface="Courier New" pitchFamily="49" charset="0"/>
              </a:rPr>
              <a:t>()</a:t>
            </a:r>
          </a:p>
          <a:p>
            <a:pPr lvl="1"/>
            <a:r>
              <a:rPr lang="en-US" sz="2000" b="1" dirty="0">
                <a:latin typeface="Courier New" pitchFamily="49" charset="0"/>
              </a:rPr>
              <a:t>...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pitchFamily="49" charset="0"/>
              </a:rPr>
              <a:t>#include &lt;</a:t>
            </a:r>
            <a:r>
              <a:rPr lang="en-US" sz="2400" b="1" dirty="0" err="1">
                <a:latin typeface="Courier New" pitchFamily="49" charset="0"/>
              </a:rPr>
              <a:t>string.h</a:t>
            </a:r>
            <a:r>
              <a:rPr lang="en-US" sz="2400" b="1" dirty="0">
                <a:latin typeface="Courier New" pitchFamily="49" charset="0"/>
              </a:rPr>
              <a:t>&gt;</a:t>
            </a:r>
          </a:p>
          <a:p>
            <a:pPr lvl="1"/>
            <a:r>
              <a:rPr lang="en-US" sz="2000" b="1" dirty="0" err="1">
                <a:latin typeface="Courier New" pitchFamily="49" charset="0"/>
              </a:rPr>
              <a:t>strcpy</a:t>
            </a:r>
            <a:r>
              <a:rPr lang="en-US" sz="2000" b="1" dirty="0">
                <a:latin typeface="Courier New" pitchFamily="49" charset="0"/>
              </a:rPr>
              <a:t>()</a:t>
            </a:r>
          </a:p>
          <a:p>
            <a:pPr lvl="1"/>
            <a:r>
              <a:rPr lang="en-US" sz="2000" b="1" dirty="0" err="1">
                <a:latin typeface="Courier New" pitchFamily="49" charset="0"/>
              </a:rPr>
              <a:t>strcat</a:t>
            </a:r>
            <a:r>
              <a:rPr lang="en-US" sz="2000" b="1" dirty="0">
                <a:latin typeface="Courier New" pitchFamily="49" charset="0"/>
              </a:rPr>
              <a:t>()</a:t>
            </a:r>
          </a:p>
          <a:p>
            <a:pPr lvl="1"/>
            <a:r>
              <a:rPr lang="en-US" sz="2000" b="1" dirty="0" err="1">
                <a:latin typeface="Courier New" pitchFamily="49" charset="0"/>
              </a:rPr>
              <a:t>strcmp</a:t>
            </a:r>
            <a:r>
              <a:rPr lang="en-US" sz="2000" b="1" dirty="0">
                <a:latin typeface="Courier New" pitchFamily="49" charset="0"/>
              </a:rPr>
              <a:t>()</a:t>
            </a:r>
          </a:p>
          <a:p>
            <a:pPr lvl="1"/>
            <a:r>
              <a:rPr lang="en-US" sz="2000" b="1" dirty="0" err="1">
                <a:latin typeface="Courier New" pitchFamily="49" charset="0"/>
              </a:rPr>
              <a:t>strlen</a:t>
            </a:r>
            <a:r>
              <a:rPr lang="en-US" sz="2000" b="1" dirty="0">
                <a:latin typeface="Courier New" pitchFamily="49" charset="0"/>
              </a:rPr>
              <a:t>()</a:t>
            </a:r>
          </a:p>
          <a:p>
            <a:pPr lvl="1"/>
            <a:r>
              <a:rPr lang="en-US" sz="2000" b="1" dirty="0">
                <a:latin typeface="Courier New" pitchFamily="49" charset="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b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237</TotalTime>
  <Words>1877</Words>
  <Application>Microsoft Office PowerPoint</Application>
  <PresentationFormat>On-screen Show (4:3)</PresentationFormat>
  <Paragraphs>565</Paragraphs>
  <Slides>42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Courier New</vt:lpstr>
      <vt:lpstr>Symbol</vt:lpstr>
      <vt:lpstr>Times New Roman</vt:lpstr>
      <vt:lpstr>Wingdings</vt:lpstr>
      <vt:lpstr>Wingdings 2</vt:lpstr>
      <vt:lpstr>Median</vt:lpstr>
      <vt:lpstr>Functions in c</vt:lpstr>
      <vt:lpstr>Review of Structured Programming</vt:lpstr>
      <vt:lpstr>Review of Top-Down Design</vt:lpstr>
      <vt:lpstr>Functions</vt:lpstr>
      <vt:lpstr>Function</vt:lpstr>
      <vt:lpstr>Sample Function Call</vt:lpstr>
      <vt:lpstr>Benefits of functions</vt:lpstr>
      <vt:lpstr>Rules for Functions</vt:lpstr>
      <vt:lpstr>In-built Functions in C</vt:lpstr>
      <vt:lpstr>Function Prototype Declaration</vt:lpstr>
      <vt:lpstr>Function Prototype Declaration</vt:lpstr>
      <vt:lpstr>Function definition</vt:lpstr>
      <vt:lpstr>Function definition</vt:lpstr>
      <vt:lpstr>Function call</vt:lpstr>
      <vt:lpstr>Rules for parameters</vt:lpstr>
      <vt:lpstr>no argument, returns nothing</vt:lpstr>
      <vt:lpstr>with arguments, returns nothing</vt:lpstr>
      <vt:lpstr>without argument and returns value</vt:lpstr>
      <vt:lpstr>with argument &amp; returns value</vt:lpstr>
      <vt:lpstr>WAP to calculate factorial of a number using function</vt:lpstr>
      <vt:lpstr>CALL BY VALUE MECHANISM</vt:lpstr>
      <vt:lpstr>WAP to swap two no.’s using call by value mechanism</vt:lpstr>
      <vt:lpstr>Output</vt:lpstr>
      <vt:lpstr>CALL BY REFERENCE MECHANISM</vt:lpstr>
      <vt:lpstr>WAP to swap two no.’s using call by reference mechanism</vt:lpstr>
      <vt:lpstr>Output</vt:lpstr>
      <vt:lpstr>Difference between call by value and call by reference</vt:lpstr>
      <vt:lpstr>RECURSION</vt:lpstr>
      <vt:lpstr>WAP to calculate factorial of number using recursion</vt:lpstr>
      <vt:lpstr>Inline Function</vt:lpstr>
      <vt:lpstr>Example</vt:lpstr>
      <vt:lpstr>Scope Rules</vt:lpstr>
      <vt:lpstr>STORAGE CLASSES</vt:lpstr>
      <vt:lpstr>Example</vt:lpstr>
      <vt:lpstr>Example</vt:lpstr>
      <vt:lpstr>Example</vt:lpstr>
      <vt:lpstr>PowerPoint Presentation</vt:lpstr>
      <vt:lpstr>PowerPoint Presentation</vt:lpstr>
      <vt:lpstr>PowerPoint Presentation</vt:lpstr>
      <vt:lpstr>PowerPoint Presentation</vt:lpstr>
      <vt:lpstr>Logical operators &amp; Bitwise operators</vt:lpstr>
      <vt:lpstr>PowerPoint Presentation</vt:lpstr>
    </vt:vector>
  </TitlesOfParts>
  <Company>TERNA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Functions in c</dc:title>
  <dc:creator>STUDENT</dc:creator>
  <cp:lastModifiedBy>admin</cp:lastModifiedBy>
  <cp:revision>60</cp:revision>
  <dcterms:created xsi:type="dcterms:W3CDTF">2013-02-18T07:19:31Z</dcterms:created>
  <dcterms:modified xsi:type="dcterms:W3CDTF">2015-02-12T07:29:26Z</dcterms:modified>
</cp:coreProperties>
</file>